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61" r:id="rId3"/>
  </p:sldIdLst>
  <p:sldSz cx="7200900" cy="9972675"/>
  <p:notesSz cx="7099300" cy="10234613"/>
  <p:defaultTextStyle>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461">
          <p15:clr>
            <a:srgbClr val="A4A3A4"/>
          </p15:clr>
        </p15:guide>
        <p15:guide id="2" pos="28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0273C"/>
    <a:srgbClr val="005493"/>
    <a:srgbClr val="4D4D4D"/>
    <a:srgbClr val="487EA0"/>
    <a:srgbClr val="008080"/>
    <a:srgbClr val="009999"/>
    <a:srgbClr val="006699"/>
    <a:srgbClr val="003399"/>
    <a:srgbClr val="CD699B"/>
    <a:srgbClr val="9933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54" autoAdjust="0"/>
    <p:restoredTop sz="99823" autoAdjust="0"/>
  </p:normalViewPr>
  <p:slideViewPr>
    <p:cSldViewPr showGuides="1">
      <p:cViewPr varScale="1">
        <p:scale>
          <a:sx n="47" d="100"/>
          <a:sy n="47" d="100"/>
        </p:scale>
        <p:origin x="-1772" y="-80"/>
      </p:cViewPr>
      <p:guideLst>
        <p:guide orient="horz" pos="2461"/>
        <p:guide pos="2857"/>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39750" y="3097213"/>
            <a:ext cx="6121400" cy="2138362"/>
          </a:xfrm>
        </p:spPr>
        <p:txBody>
          <a:bodyPr/>
          <a:lstStyle/>
          <a:p>
            <a:r>
              <a:rPr lang="fr-FR"/>
              <a:t>Cliquez et modifiez le titre</a:t>
            </a:r>
          </a:p>
        </p:txBody>
      </p:sp>
      <p:sp>
        <p:nvSpPr>
          <p:cNvPr id="3" name="Sous-titre 2"/>
          <p:cNvSpPr>
            <a:spLocks noGrp="1"/>
          </p:cNvSpPr>
          <p:nvPr>
            <p:ph type="subTitle" idx="1"/>
          </p:nvPr>
        </p:nvSpPr>
        <p:spPr>
          <a:xfrm>
            <a:off x="1079500" y="5651500"/>
            <a:ext cx="5041900" cy="25479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584BE0C-0507-E24E-A2E8-A04B1E366900}" type="slidenum">
              <a:rPr lang="fr-FR"/>
              <a:pPr>
                <a:defRPr/>
              </a:pPr>
              <a:t>‹N°›</a:t>
            </a:fld>
            <a:endParaRPr lang="fr-FR"/>
          </a:p>
        </p:txBody>
      </p:sp>
    </p:spTree>
    <p:extLst>
      <p:ext uri="{BB962C8B-B14F-4D97-AF65-F5344CB8AC3E}">
        <p14:creationId xmlns:p14="http://schemas.microsoft.com/office/powerpoint/2010/main" xmlns="" val="3618503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D45E23A-7853-1F4F-9E82-E4BE1E560D37}" type="slidenum">
              <a:rPr lang="fr-FR"/>
              <a:pPr>
                <a:defRPr/>
              </a:pPr>
              <a:t>‹N°›</a:t>
            </a:fld>
            <a:endParaRPr lang="fr-FR"/>
          </a:p>
        </p:txBody>
      </p:sp>
    </p:spTree>
    <p:extLst>
      <p:ext uri="{BB962C8B-B14F-4D97-AF65-F5344CB8AC3E}">
        <p14:creationId xmlns:p14="http://schemas.microsoft.com/office/powerpoint/2010/main" xmlns="" val="3892695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221288" y="400050"/>
            <a:ext cx="1619250" cy="8509000"/>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360363" y="400050"/>
            <a:ext cx="4708525" cy="85090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C47677C-F74A-634E-9F6F-C5066BEF3EAC}" type="slidenum">
              <a:rPr lang="fr-FR"/>
              <a:pPr>
                <a:defRPr/>
              </a:pPr>
              <a:t>‹N°›</a:t>
            </a:fld>
            <a:endParaRPr lang="fr-FR"/>
          </a:p>
        </p:txBody>
      </p:sp>
    </p:spTree>
    <p:extLst>
      <p:ext uri="{BB962C8B-B14F-4D97-AF65-F5344CB8AC3E}">
        <p14:creationId xmlns:p14="http://schemas.microsoft.com/office/powerpoint/2010/main" xmlns="" val="417322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42DB66F-EAB3-1D46-A5C4-C95CA015A413}" type="slidenum">
              <a:rPr lang="fr-FR"/>
              <a:pPr>
                <a:defRPr/>
              </a:pPr>
              <a:t>‹N°›</a:t>
            </a:fld>
            <a:endParaRPr lang="fr-FR"/>
          </a:p>
        </p:txBody>
      </p:sp>
    </p:spTree>
    <p:extLst>
      <p:ext uri="{BB962C8B-B14F-4D97-AF65-F5344CB8AC3E}">
        <p14:creationId xmlns:p14="http://schemas.microsoft.com/office/powerpoint/2010/main" xmlns="" val="285294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68325" y="6408738"/>
            <a:ext cx="6121400" cy="1979612"/>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568325" y="4227513"/>
            <a:ext cx="6121400" cy="21812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5AC4DA5-BEBE-4445-9DDB-F29E084DC8BC}" type="slidenum">
              <a:rPr lang="fr-FR"/>
              <a:pPr>
                <a:defRPr/>
              </a:pPr>
              <a:t>‹N°›</a:t>
            </a:fld>
            <a:endParaRPr lang="fr-FR"/>
          </a:p>
        </p:txBody>
      </p:sp>
    </p:spTree>
    <p:extLst>
      <p:ext uri="{BB962C8B-B14F-4D97-AF65-F5344CB8AC3E}">
        <p14:creationId xmlns:p14="http://schemas.microsoft.com/office/powerpoint/2010/main" xmlns="" val="129857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360363" y="2327275"/>
            <a:ext cx="3163887" cy="6581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676650" y="2327275"/>
            <a:ext cx="3163888" cy="6581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829B241-EDE8-C34E-BAE9-8651C2309F9D}" type="slidenum">
              <a:rPr lang="fr-FR"/>
              <a:pPr>
                <a:defRPr/>
              </a:pPr>
              <a:t>‹N°›</a:t>
            </a:fld>
            <a:endParaRPr lang="fr-FR"/>
          </a:p>
        </p:txBody>
      </p:sp>
    </p:spTree>
    <p:extLst>
      <p:ext uri="{BB962C8B-B14F-4D97-AF65-F5344CB8AC3E}">
        <p14:creationId xmlns:p14="http://schemas.microsoft.com/office/powerpoint/2010/main" xmlns="" val="618001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360363" y="2232025"/>
            <a:ext cx="3181350" cy="930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60363" y="3162300"/>
            <a:ext cx="3181350" cy="5746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657600" y="2232025"/>
            <a:ext cx="3182938" cy="930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657600" y="3162300"/>
            <a:ext cx="3182938" cy="5746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892CE943-F979-FA4E-BBCC-01A18DA70206}" type="slidenum">
              <a:rPr lang="fr-FR"/>
              <a:pPr>
                <a:defRPr/>
              </a:pPr>
              <a:t>‹N°›</a:t>
            </a:fld>
            <a:endParaRPr lang="fr-FR"/>
          </a:p>
        </p:txBody>
      </p:sp>
    </p:spTree>
    <p:extLst>
      <p:ext uri="{BB962C8B-B14F-4D97-AF65-F5344CB8AC3E}">
        <p14:creationId xmlns:p14="http://schemas.microsoft.com/office/powerpoint/2010/main" xmlns="" val="70092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7CC0543E-4A07-BB4C-8109-BDD6E7F228CC}" type="slidenum">
              <a:rPr lang="fr-FR"/>
              <a:pPr>
                <a:defRPr/>
              </a:pPr>
              <a:t>‹N°›</a:t>
            </a:fld>
            <a:endParaRPr lang="fr-FR"/>
          </a:p>
        </p:txBody>
      </p:sp>
    </p:spTree>
    <p:extLst>
      <p:ext uri="{BB962C8B-B14F-4D97-AF65-F5344CB8AC3E}">
        <p14:creationId xmlns:p14="http://schemas.microsoft.com/office/powerpoint/2010/main" xmlns="" val="25670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0690719-B989-F94D-B7CE-D5AFE2215FC2}" type="slidenum">
              <a:rPr lang="fr-FR"/>
              <a:pPr>
                <a:defRPr/>
              </a:pPr>
              <a:t>‹N°›</a:t>
            </a:fld>
            <a:endParaRPr lang="fr-FR"/>
          </a:p>
        </p:txBody>
      </p:sp>
    </p:spTree>
    <p:extLst>
      <p:ext uri="{BB962C8B-B14F-4D97-AF65-F5344CB8AC3E}">
        <p14:creationId xmlns:p14="http://schemas.microsoft.com/office/powerpoint/2010/main" xmlns="" val="3782630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0363" y="396875"/>
            <a:ext cx="2368550" cy="1690688"/>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2814638" y="396875"/>
            <a:ext cx="4025900" cy="85121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60363" y="2087563"/>
            <a:ext cx="2368550" cy="68214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1A54FC8-6C0D-5F4E-AE9C-ECB8EB349C88}" type="slidenum">
              <a:rPr lang="fr-FR"/>
              <a:pPr>
                <a:defRPr/>
              </a:pPr>
              <a:t>‹N°›</a:t>
            </a:fld>
            <a:endParaRPr lang="fr-FR"/>
          </a:p>
        </p:txBody>
      </p:sp>
    </p:spTree>
    <p:extLst>
      <p:ext uri="{BB962C8B-B14F-4D97-AF65-F5344CB8AC3E}">
        <p14:creationId xmlns:p14="http://schemas.microsoft.com/office/powerpoint/2010/main" xmlns="" val="3592728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11288" y="6980238"/>
            <a:ext cx="4321175" cy="825500"/>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411288" y="890588"/>
            <a:ext cx="4321175" cy="5984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411288" y="7805738"/>
            <a:ext cx="4321175" cy="11699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C772F54-BBC9-E540-A92E-1F09697F28DA}" type="slidenum">
              <a:rPr lang="fr-FR"/>
              <a:pPr>
                <a:defRPr/>
              </a:pPr>
              <a:t>‹N°›</a:t>
            </a:fld>
            <a:endParaRPr lang="fr-FR"/>
          </a:p>
        </p:txBody>
      </p:sp>
    </p:spTree>
    <p:extLst>
      <p:ext uri="{BB962C8B-B14F-4D97-AF65-F5344CB8AC3E}">
        <p14:creationId xmlns:p14="http://schemas.microsoft.com/office/powerpoint/2010/main" xmlns="" val="351081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0363" y="400050"/>
            <a:ext cx="6480175" cy="166211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671" tIns="46836" rIns="93671" bIns="46836"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360363" y="2327275"/>
            <a:ext cx="6480175" cy="658177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671" tIns="46836" rIns="93671" bIns="46836"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360363" y="9080500"/>
            <a:ext cx="1679575" cy="693738"/>
          </a:xfrm>
          <a:prstGeom prst="rect">
            <a:avLst/>
          </a:prstGeom>
          <a:noFill/>
          <a:ln w="9525">
            <a:noFill/>
            <a:miter lim="800000"/>
            <a:headEnd/>
            <a:tailEnd/>
          </a:ln>
          <a:effectLst/>
        </p:spPr>
        <p:txBody>
          <a:bodyPr vert="horz" wrap="square" lIns="93671" tIns="46836" rIns="93671" bIns="46836" numCol="1" anchor="t" anchorCtr="0" compatLnSpc="1">
            <a:prstTxWarp prst="textNoShape">
              <a:avLst/>
            </a:prstTxWarp>
          </a:bodyPr>
          <a:lstStyle>
            <a:lvl1pPr>
              <a:defRPr sz="1400">
                <a:ea typeface="+mn-ea"/>
                <a:cs typeface="+mn-cs"/>
              </a:defRPr>
            </a:lvl1pPr>
          </a:lstStyle>
          <a:p>
            <a:pPr>
              <a:defRPr/>
            </a:pPr>
            <a:endParaRPr lang="fr-FR"/>
          </a:p>
        </p:txBody>
      </p:sp>
      <p:sp>
        <p:nvSpPr>
          <p:cNvPr id="1029" name="Rectangle 5"/>
          <p:cNvSpPr>
            <a:spLocks noGrp="1" noChangeArrowheads="1"/>
          </p:cNvSpPr>
          <p:nvPr>
            <p:ph type="ftr" sz="quarter" idx="3"/>
          </p:nvPr>
        </p:nvSpPr>
        <p:spPr bwMode="auto">
          <a:xfrm>
            <a:off x="2460625" y="9080500"/>
            <a:ext cx="2279650" cy="693738"/>
          </a:xfrm>
          <a:prstGeom prst="rect">
            <a:avLst/>
          </a:prstGeom>
          <a:noFill/>
          <a:ln w="9525">
            <a:noFill/>
            <a:miter lim="800000"/>
            <a:headEnd/>
            <a:tailEnd/>
          </a:ln>
          <a:effectLst/>
        </p:spPr>
        <p:txBody>
          <a:bodyPr vert="horz" wrap="square" lIns="93671" tIns="46836" rIns="93671" bIns="46836" numCol="1" anchor="t" anchorCtr="0" compatLnSpc="1">
            <a:prstTxWarp prst="textNoShape">
              <a:avLst/>
            </a:prstTxWarp>
          </a:bodyPr>
          <a:lstStyle>
            <a:lvl1pPr algn="ctr">
              <a:defRPr sz="1400">
                <a:ea typeface="+mn-ea"/>
                <a:cs typeface="+mn-cs"/>
              </a:defRPr>
            </a:lvl1pPr>
          </a:lstStyle>
          <a:p>
            <a:pPr>
              <a:defRPr/>
            </a:pPr>
            <a:endParaRPr lang="fr-FR"/>
          </a:p>
        </p:txBody>
      </p:sp>
      <p:sp>
        <p:nvSpPr>
          <p:cNvPr id="1030" name="Rectangle 6"/>
          <p:cNvSpPr>
            <a:spLocks noGrp="1" noChangeArrowheads="1"/>
          </p:cNvSpPr>
          <p:nvPr>
            <p:ph type="sldNum" sz="quarter" idx="4"/>
          </p:nvPr>
        </p:nvSpPr>
        <p:spPr bwMode="auto">
          <a:xfrm>
            <a:off x="5160963" y="9080500"/>
            <a:ext cx="1679575" cy="693738"/>
          </a:xfrm>
          <a:prstGeom prst="rect">
            <a:avLst/>
          </a:prstGeom>
          <a:noFill/>
          <a:ln w="9525">
            <a:noFill/>
            <a:miter lim="800000"/>
            <a:headEnd/>
            <a:tailEnd/>
          </a:ln>
          <a:effectLst/>
        </p:spPr>
        <p:txBody>
          <a:bodyPr vert="horz" wrap="square" lIns="93671" tIns="46836" rIns="93671" bIns="46836" numCol="1" anchor="t" anchorCtr="0" compatLnSpc="1">
            <a:prstTxWarp prst="textNoShape">
              <a:avLst/>
            </a:prstTxWarp>
          </a:bodyPr>
          <a:lstStyle>
            <a:lvl1pPr algn="r">
              <a:defRPr sz="1400"/>
            </a:lvl1pPr>
          </a:lstStyle>
          <a:p>
            <a:pPr>
              <a:defRPr/>
            </a:pPr>
            <a:fld id="{FED20587-DE32-D44F-A97A-6D3C424BDDA0}"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36625" rtl="0" eaLnBrk="0" fontAlgn="base" hangingPunct="0">
        <a:spcBef>
          <a:spcPct val="0"/>
        </a:spcBef>
        <a:spcAft>
          <a:spcPct val="0"/>
        </a:spcAft>
        <a:defRPr sz="4500">
          <a:solidFill>
            <a:schemeClr val="tx2"/>
          </a:solidFill>
          <a:latin typeface="+mj-lt"/>
          <a:ea typeface="ＭＳ Ｐゴシック" charset="-128"/>
          <a:cs typeface="ＭＳ Ｐゴシック" charset="-128"/>
        </a:defRPr>
      </a:lvl1pPr>
      <a:lvl2pPr algn="ctr" defTabSz="936625" rtl="0" eaLnBrk="0" fontAlgn="base" hangingPunct="0">
        <a:spcBef>
          <a:spcPct val="0"/>
        </a:spcBef>
        <a:spcAft>
          <a:spcPct val="0"/>
        </a:spcAft>
        <a:defRPr sz="4500">
          <a:solidFill>
            <a:schemeClr val="tx2"/>
          </a:solidFill>
          <a:latin typeface="Arial" charset="0"/>
          <a:ea typeface="ＭＳ Ｐゴシック" charset="-128"/>
          <a:cs typeface="ＭＳ Ｐゴシック" charset="-128"/>
        </a:defRPr>
      </a:lvl2pPr>
      <a:lvl3pPr algn="ctr" defTabSz="936625" rtl="0" eaLnBrk="0" fontAlgn="base" hangingPunct="0">
        <a:spcBef>
          <a:spcPct val="0"/>
        </a:spcBef>
        <a:spcAft>
          <a:spcPct val="0"/>
        </a:spcAft>
        <a:defRPr sz="4500">
          <a:solidFill>
            <a:schemeClr val="tx2"/>
          </a:solidFill>
          <a:latin typeface="Arial" charset="0"/>
          <a:ea typeface="ＭＳ Ｐゴシック" charset="-128"/>
          <a:cs typeface="ＭＳ Ｐゴシック" charset="-128"/>
        </a:defRPr>
      </a:lvl3pPr>
      <a:lvl4pPr algn="ctr" defTabSz="936625" rtl="0" eaLnBrk="0" fontAlgn="base" hangingPunct="0">
        <a:spcBef>
          <a:spcPct val="0"/>
        </a:spcBef>
        <a:spcAft>
          <a:spcPct val="0"/>
        </a:spcAft>
        <a:defRPr sz="4500">
          <a:solidFill>
            <a:schemeClr val="tx2"/>
          </a:solidFill>
          <a:latin typeface="Arial" charset="0"/>
          <a:ea typeface="ＭＳ Ｐゴシック" charset="-128"/>
          <a:cs typeface="ＭＳ Ｐゴシック" charset="-128"/>
        </a:defRPr>
      </a:lvl4pPr>
      <a:lvl5pPr algn="ctr" defTabSz="936625" rtl="0" eaLnBrk="0" fontAlgn="base" hangingPunct="0">
        <a:spcBef>
          <a:spcPct val="0"/>
        </a:spcBef>
        <a:spcAft>
          <a:spcPct val="0"/>
        </a:spcAft>
        <a:defRPr sz="4500">
          <a:solidFill>
            <a:schemeClr val="tx2"/>
          </a:solidFill>
          <a:latin typeface="Arial" charset="0"/>
          <a:ea typeface="ＭＳ Ｐゴシック" charset="-128"/>
          <a:cs typeface="ＭＳ Ｐゴシック" charset="-128"/>
        </a:defRPr>
      </a:lvl5pPr>
      <a:lvl6pPr marL="457200" algn="ctr" defTabSz="936625" rtl="0" fontAlgn="base">
        <a:spcBef>
          <a:spcPct val="0"/>
        </a:spcBef>
        <a:spcAft>
          <a:spcPct val="0"/>
        </a:spcAft>
        <a:defRPr sz="4500">
          <a:solidFill>
            <a:schemeClr val="tx2"/>
          </a:solidFill>
          <a:latin typeface="Arial" charset="0"/>
        </a:defRPr>
      </a:lvl6pPr>
      <a:lvl7pPr marL="914400" algn="ctr" defTabSz="936625" rtl="0" fontAlgn="base">
        <a:spcBef>
          <a:spcPct val="0"/>
        </a:spcBef>
        <a:spcAft>
          <a:spcPct val="0"/>
        </a:spcAft>
        <a:defRPr sz="4500">
          <a:solidFill>
            <a:schemeClr val="tx2"/>
          </a:solidFill>
          <a:latin typeface="Arial" charset="0"/>
        </a:defRPr>
      </a:lvl7pPr>
      <a:lvl8pPr marL="1371600" algn="ctr" defTabSz="936625" rtl="0" fontAlgn="base">
        <a:spcBef>
          <a:spcPct val="0"/>
        </a:spcBef>
        <a:spcAft>
          <a:spcPct val="0"/>
        </a:spcAft>
        <a:defRPr sz="4500">
          <a:solidFill>
            <a:schemeClr val="tx2"/>
          </a:solidFill>
          <a:latin typeface="Arial" charset="0"/>
        </a:defRPr>
      </a:lvl8pPr>
      <a:lvl9pPr marL="1828800" algn="ctr" defTabSz="936625" rtl="0" fontAlgn="base">
        <a:spcBef>
          <a:spcPct val="0"/>
        </a:spcBef>
        <a:spcAft>
          <a:spcPct val="0"/>
        </a:spcAft>
        <a:defRPr sz="4500">
          <a:solidFill>
            <a:schemeClr val="tx2"/>
          </a:solidFill>
          <a:latin typeface="Arial" charset="0"/>
        </a:defRPr>
      </a:lvl9pPr>
    </p:titleStyle>
    <p:bodyStyle>
      <a:lvl1pPr marL="350838" indent="-350838" algn="l" defTabSz="936625" rtl="0" eaLnBrk="0" fontAlgn="base" hangingPunct="0">
        <a:spcBef>
          <a:spcPct val="20000"/>
        </a:spcBef>
        <a:spcAft>
          <a:spcPct val="0"/>
        </a:spcAft>
        <a:buChar char="•"/>
        <a:defRPr sz="3300">
          <a:solidFill>
            <a:schemeClr val="tx1"/>
          </a:solidFill>
          <a:latin typeface="+mn-lt"/>
          <a:ea typeface="ＭＳ Ｐゴシック" charset="-128"/>
          <a:cs typeface="ＭＳ Ｐゴシック" charset="-128"/>
        </a:defRPr>
      </a:lvl1pPr>
      <a:lvl2pPr marL="760413" indent="-292100" algn="l" defTabSz="936625" rtl="0" eaLnBrk="0" fontAlgn="base" hangingPunct="0">
        <a:spcBef>
          <a:spcPct val="20000"/>
        </a:spcBef>
        <a:spcAft>
          <a:spcPct val="0"/>
        </a:spcAft>
        <a:buChar char="–"/>
        <a:defRPr sz="2900">
          <a:solidFill>
            <a:schemeClr val="tx1"/>
          </a:solidFill>
          <a:latin typeface="+mn-lt"/>
          <a:ea typeface="ＭＳ Ｐゴシック" charset="-128"/>
        </a:defRPr>
      </a:lvl2pPr>
      <a:lvl3pPr marL="1171575" indent="-234950" algn="l" defTabSz="936625" rtl="0" eaLnBrk="0" fontAlgn="base" hangingPunct="0">
        <a:spcBef>
          <a:spcPct val="20000"/>
        </a:spcBef>
        <a:spcAft>
          <a:spcPct val="0"/>
        </a:spcAft>
        <a:buChar char="•"/>
        <a:defRPr sz="2500">
          <a:solidFill>
            <a:schemeClr val="tx1"/>
          </a:solidFill>
          <a:latin typeface="+mn-lt"/>
          <a:ea typeface="ＭＳ Ｐゴシック" charset="-128"/>
        </a:defRPr>
      </a:lvl3pPr>
      <a:lvl4pPr marL="1639888" indent="-234950" algn="l" defTabSz="936625" rtl="0" eaLnBrk="0" fontAlgn="base" hangingPunct="0">
        <a:spcBef>
          <a:spcPct val="20000"/>
        </a:spcBef>
        <a:spcAft>
          <a:spcPct val="0"/>
        </a:spcAft>
        <a:buChar char="–"/>
        <a:defRPr sz="2000">
          <a:solidFill>
            <a:schemeClr val="tx1"/>
          </a:solidFill>
          <a:latin typeface="+mn-lt"/>
          <a:ea typeface="ＭＳ Ｐゴシック" charset="-128"/>
        </a:defRPr>
      </a:lvl4pPr>
      <a:lvl5pPr marL="2108200" indent="-234950" algn="l" defTabSz="936625" rtl="0" eaLnBrk="0" fontAlgn="base" hangingPunct="0">
        <a:spcBef>
          <a:spcPct val="20000"/>
        </a:spcBef>
        <a:spcAft>
          <a:spcPct val="0"/>
        </a:spcAft>
        <a:buChar char="»"/>
        <a:defRPr sz="2000">
          <a:solidFill>
            <a:schemeClr val="tx1"/>
          </a:solidFill>
          <a:latin typeface="+mn-lt"/>
          <a:ea typeface="ＭＳ Ｐゴシック" charset="-128"/>
        </a:defRPr>
      </a:lvl5pPr>
      <a:lvl6pPr marL="2565400" indent="-234950" algn="l" defTabSz="936625" rtl="0" fontAlgn="base">
        <a:spcBef>
          <a:spcPct val="20000"/>
        </a:spcBef>
        <a:spcAft>
          <a:spcPct val="0"/>
        </a:spcAft>
        <a:buChar char="»"/>
        <a:defRPr sz="2000">
          <a:solidFill>
            <a:schemeClr val="tx1"/>
          </a:solidFill>
          <a:latin typeface="+mn-lt"/>
          <a:ea typeface="ＭＳ Ｐゴシック" charset="-128"/>
        </a:defRPr>
      </a:lvl6pPr>
      <a:lvl7pPr marL="3022600" indent="-234950" algn="l" defTabSz="936625" rtl="0" fontAlgn="base">
        <a:spcBef>
          <a:spcPct val="20000"/>
        </a:spcBef>
        <a:spcAft>
          <a:spcPct val="0"/>
        </a:spcAft>
        <a:buChar char="»"/>
        <a:defRPr sz="2000">
          <a:solidFill>
            <a:schemeClr val="tx1"/>
          </a:solidFill>
          <a:latin typeface="+mn-lt"/>
          <a:ea typeface="ＭＳ Ｐゴシック" charset="-128"/>
        </a:defRPr>
      </a:lvl7pPr>
      <a:lvl8pPr marL="3479800" indent="-234950" algn="l" defTabSz="936625" rtl="0" fontAlgn="base">
        <a:spcBef>
          <a:spcPct val="20000"/>
        </a:spcBef>
        <a:spcAft>
          <a:spcPct val="0"/>
        </a:spcAft>
        <a:buChar char="»"/>
        <a:defRPr sz="2000">
          <a:solidFill>
            <a:schemeClr val="tx1"/>
          </a:solidFill>
          <a:latin typeface="+mn-lt"/>
          <a:ea typeface="ＭＳ Ｐゴシック" charset="-128"/>
        </a:defRPr>
      </a:lvl8pPr>
      <a:lvl9pPr marL="3937000" indent="-234950" algn="l" defTabSz="936625" rtl="0" fontAlgn="base">
        <a:spcBef>
          <a:spcPct val="20000"/>
        </a:spcBef>
        <a:spcAft>
          <a:spcPct val="0"/>
        </a:spcAft>
        <a:buChar char="»"/>
        <a:defRPr sz="2000">
          <a:solidFill>
            <a:schemeClr val="tx1"/>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14154765-E9AA-6A44-B017-23B0A9127C14}"/>
              </a:ext>
            </a:extLst>
          </p:cNvPr>
          <p:cNvPicPr>
            <a:picLocks noChangeAspect="1"/>
          </p:cNvPicPr>
          <p:nvPr/>
        </p:nvPicPr>
        <p:blipFill rotWithShape="1">
          <a:blip r:embed="rId2"/>
          <a:srcRect t="7594" b="35978"/>
          <a:stretch/>
        </p:blipFill>
        <p:spPr>
          <a:xfrm>
            <a:off x="0" y="-50552"/>
            <a:ext cx="7200900" cy="6093187"/>
          </a:xfrm>
          <a:prstGeom prst="rect">
            <a:avLst/>
          </a:prstGeom>
        </p:spPr>
      </p:pic>
      <p:grpSp>
        <p:nvGrpSpPr>
          <p:cNvPr id="14" name="Grouper 13"/>
          <p:cNvGrpSpPr/>
          <p:nvPr/>
        </p:nvGrpSpPr>
        <p:grpSpPr>
          <a:xfrm>
            <a:off x="4618330" y="58733"/>
            <a:ext cx="2438503" cy="1919741"/>
            <a:chOff x="3559817" y="-19665"/>
            <a:chExt cx="3425697" cy="1919741"/>
          </a:xfrm>
        </p:grpSpPr>
        <p:sp>
          <p:nvSpPr>
            <p:cNvPr id="6" name="Rectangle 24"/>
            <p:cNvSpPr>
              <a:spLocks noChangeArrowheads="1"/>
            </p:cNvSpPr>
            <p:nvPr/>
          </p:nvSpPr>
          <p:spPr bwMode="auto">
            <a:xfrm>
              <a:off x="3600452" y="227419"/>
              <a:ext cx="3385062" cy="1672657"/>
            </a:xfrm>
            <a:prstGeom prst="rect">
              <a:avLst/>
            </a:prstGeom>
            <a:noFill/>
            <a:ln>
              <a:noFill/>
            </a:ln>
          </p:spPr>
          <p:txBody>
            <a:bodyPr wrap="square" lIns="101998" tIns="51000" rIns="101998" bIns="51000">
              <a:spAutoFit/>
            </a:bodyPr>
            <a:lstStyle/>
            <a:p>
              <a:pPr indent="541338" algn="just" defTabSz="1019175">
                <a:lnSpc>
                  <a:spcPct val="150000"/>
                </a:lnSpc>
              </a:pPr>
              <a:r>
                <a:rPr lang="fr-FR" sz="1200" b="1" dirty="0">
                  <a:latin typeface="Century"/>
                  <a:cs typeface="Century"/>
                </a:rPr>
                <a:t>Il convient en permanence de tenir réveillé en l'homme ce qui est grand et de le convertir à sa propre grandeur</a:t>
              </a:r>
            </a:p>
            <a:p>
              <a:pPr algn="just" defTabSz="1019175">
                <a:lnSpc>
                  <a:spcPct val="150000"/>
                </a:lnSpc>
              </a:pPr>
              <a:r>
                <a:rPr lang="fr-FR" sz="800" dirty="0">
                  <a:solidFill>
                    <a:schemeClr val="tx1">
                      <a:lumMod val="75000"/>
                      <a:lumOff val="25000"/>
                    </a:schemeClr>
                  </a:solidFill>
                  <a:latin typeface="Century"/>
                  <a:cs typeface="Century"/>
                </a:rPr>
                <a:t>Antoine de St Exupéry – Citadelle 1954</a:t>
              </a:r>
            </a:p>
          </p:txBody>
        </p:sp>
        <p:sp>
          <p:nvSpPr>
            <p:cNvPr id="8" name="ZoneTexte 7"/>
            <p:cNvSpPr txBox="1"/>
            <p:nvPr/>
          </p:nvSpPr>
          <p:spPr>
            <a:xfrm>
              <a:off x="3559817" y="-19665"/>
              <a:ext cx="713657" cy="1200329"/>
            </a:xfrm>
            <a:prstGeom prst="rect">
              <a:avLst/>
            </a:prstGeom>
            <a:noFill/>
          </p:spPr>
          <p:txBody>
            <a:bodyPr wrap="none" rtlCol="0">
              <a:spAutoFit/>
            </a:bodyPr>
            <a:lstStyle/>
            <a:p>
              <a:pPr algn="dist"/>
              <a:r>
                <a:rPr lang="fr-FR" sz="7200" dirty="0">
                  <a:solidFill>
                    <a:srgbClr val="20273C"/>
                  </a:solidFill>
                  <a:latin typeface="American Typewriter"/>
                  <a:cs typeface="American Typewriter"/>
                </a:rPr>
                <a:t>‘‘</a:t>
              </a:r>
              <a:r>
                <a:rPr lang="fr-FR" sz="1400" dirty="0">
                  <a:solidFill>
                    <a:srgbClr val="20273C"/>
                  </a:solidFill>
                  <a:effectLst/>
                </a:rPr>
                <a:t> </a:t>
              </a:r>
              <a:endParaRPr lang="fr-FR" sz="1400" dirty="0">
                <a:solidFill>
                  <a:srgbClr val="20273C"/>
                </a:solidFill>
              </a:endParaRPr>
            </a:p>
          </p:txBody>
        </p:sp>
        <p:sp>
          <p:nvSpPr>
            <p:cNvPr id="9" name="ZoneTexte 8"/>
            <p:cNvSpPr txBox="1"/>
            <p:nvPr/>
          </p:nvSpPr>
          <p:spPr>
            <a:xfrm>
              <a:off x="4625423" y="580499"/>
              <a:ext cx="745716" cy="1200329"/>
            </a:xfrm>
            <a:prstGeom prst="rect">
              <a:avLst/>
            </a:prstGeom>
            <a:noFill/>
          </p:spPr>
          <p:txBody>
            <a:bodyPr wrap="none" rtlCol="0">
              <a:spAutoFit/>
            </a:bodyPr>
            <a:lstStyle/>
            <a:p>
              <a:r>
                <a:rPr lang="fr-FR" sz="7200" dirty="0">
                  <a:solidFill>
                    <a:srgbClr val="20273C"/>
                  </a:solidFill>
                  <a:latin typeface="American Typewriter"/>
                  <a:cs typeface="American Typewriter"/>
                </a:rPr>
                <a:t>,,</a:t>
              </a:r>
              <a:r>
                <a:rPr lang="fr-FR" sz="1400" dirty="0">
                  <a:solidFill>
                    <a:srgbClr val="20273C"/>
                  </a:solidFill>
                  <a:effectLst/>
                </a:rPr>
                <a:t> </a:t>
              </a:r>
              <a:endParaRPr lang="fr-FR" sz="1400" dirty="0">
                <a:solidFill>
                  <a:srgbClr val="20273C"/>
                </a:solidFill>
              </a:endParaRPr>
            </a:p>
          </p:txBody>
        </p:sp>
      </p:grpSp>
      <p:sp>
        <p:nvSpPr>
          <p:cNvPr id="15" name="Rectangle 14"/>
          <p:cNvSpPr/>
          <p:nvPr/>
        </p:nvSpPr>
        <p:spPr bwMode="auto">
          <a:xfrm>
            <a:off x="8877" y="5319743"/>
            <a:ext cx="4968602" cy="720080"/>
          </a:xfrm>
          <a:prstGeom prst="rect">
            <a:avLst/>
          </a:prstGeom>
          <a:solidFill>
            <a:srgbClr val="20273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marR="0" algn="l" defTabSz="936625" rtl="0" eaLnBrk="1" fontAlgn="base" latinLnBrk="0" hangingPunct="1">
              <a:lnSpc>
                <a:spcPct val="100000"/>
              </a:lnSpc>
              <a:spcBef>
                <a:spcPct val="0"/>
              </a:spcBef>
              <a:spcAft>
                <a:spcPct val="0"/>
              </a:spcAft>
              <a:buClrTx/>
              <a:buSzTx/>
              <a:buFontTx/>
              <a:buNone/>
              <a:tabLst>
                <a:tab pos="93663" algn="l"/>
              </a:tabLst>
            </a:pPr>
            <a:endParaRPr kumimoji="0" lang="fr-FR" sz="1600" u="none" strike="noStrike" cap="none" normalizeH="0" baseline="0" dirty="0">
              <a:ln>
                <a:noFill/>
              </a:ln>
              <a:solidFill>
                <a:schemeClr val="bg1"/>
              </a:solidFill>
              <a:effectLst/>
              <a:latin typeface="Gill Sans Light"/>
              <a:cs typeface="Gill Sans Light"/>
            </a:endParaRPr>
          </a:p>
        </p:txBody>
      </p:sp>
      <p:sp>
        <p:nvSpPr>
          <p:cNvPr id="16" name="Rectangle 15"/>
          <p:cNvSpPr/>
          <p:nvPr/>
        </p:nvSpPr>
        <p:spPr>
          <a:xfrm>
            <a:off x="229786" y="5391232"/>
            <a:ext cx="4896544" cy="584775"/>
          </a:xfrm>
          <a:prstGeom prst="rect">
            <a:avLst/>
          </a:prstGeom>
          <a:noFill/>
        </p:spPr>
        <p:txBody>
          <a:bodyPr wrap="square">
            <a:spAutoFit/>
          </a:bodyPr>
          <a:lstStyle/>
          <a:p>
            <a:pPr marL="177800" lvl="0" defTabSz="936625">
              <a:tabLst>
                <a:tab pos="93663" algn="l"/>
              </a:tabLst>
            </a:pPr>
            <a:r>
              <a:rPr lang="fr-FR" sz="1600" b="1" dirty="0">
                <a:solidFill>
                  <a:srgbClr val="FFFFFF"/>
                </a:solidFill>
                <a:latin typeface="Gill Sans"/>
                <a:cs typeface="Gill Sans"/>
              </a:rPr>
              <a:t>Fabien Deloche </a:t>
            </a:r>
          </a:p>
          <a:p>
            <a:pPr marL="177800" lvl="0" defTabSz="936625">
              <a:tabLst>
                <a:tab pos="93663" algn="l"/>
              </a:tabLst>
            </a:pPr>
            <a:r>
              <a:rPr lang="fr-FR" sz="1600" dirty="0">
                <a:solidFill>
                  <a:srgbClr val="FFFFFF"/>
                </a:solidFill>
                <a:latin typeface="Gill Sans Light"/>
                <a:cs typeface="Gill Sans Light"/>
              </a:rPr>
              <a:t>Coach, préparateur mental, conférencier &amp; chercheur</a:t>
            </a:r>
          </a:p>
        </p:txBody>
      </p:sp>
      <p:sp>
        <p:nvSpPr>
          <p:cNvPr id="17" name="Rectangle 16"/>
          <p:cNvSpPr/>
          <p:nvPr/>
        </p:nvSpPr>
        <p:spPr>
          <a:xfrm>
            <a:off x="4968602" y="5346377"/>
            <a:ext cx="2232298" cy="720079"/>
          </a:xfrm>
          <a:prstGeom prst="rect">
            <a:avLst/>
          </a:prstGeom>
          <a:noFill/>
          <a:ln>
            <a:noFill/>
          </a:ln>
        </p:spPr>
        <p:txBody>
          <a:bodyPr wrap="square" anchor="ctr">
            <a:noAutofit/>
          </a:bodyPr>
          <a:lstStyle/>
          <a:p>
            <a:pPr marL="177800" lvl="0" algn="r" defTabSz="936625">
              <a:lnSpc>
                <a:spcPct val="90000"/>
              </a:lnSpc>
              <a:tabLst>
                <a:tab pos="93663" algn="l"/>
              </a:tabLst>
            </a:pPr>
            <a:r>
              <a:rPr lang="fr-FR" sz="1600" dirty="0">
                <a:solidFill>
                  <a:schemeClr val="bg1"/>
                </a:solidFill>
                <a:latin typeface="Gill Sans Light"/>
                <a:cs typeface="Gill Sans Light"/>
              </a:rPr>
              <a:t>Expert en </a:t>
            </a:r>
          </a:p>
          <a:p>
            <a:pPr marL="177800" lvl="0" algn="r" defTabSz="936625">
              <a:lnSpc>
                <a:spcPct val="90000"/>
              </a:lnSpc>
              <a:tabLst>
                <a:tab pos="93663" algn="l"/>
              </a:tabLst>
            </a:pPr>
            <a:r>
              <a:rPr lang="fr-FR" sz="1600" b="1" dirty="0">
                <a:solidFill>
                  <a:schemeClr val="bg1"/>
                </a:solidFill>
                <a:latin typeface="Gill Sans"/>
                <a:cs typeface="Gill Sans"/>
              </a:rPr>
              <a:t>MANAGEMENT</a:t>
            </a:r>
          </a:p>
          <a:p>
            <a:pPr marL="177800" lvl="0" algn="r" defTabSz="936625">
              <a:lnSpc>
                <a:spcPct val="90000"/>
              </a:lnSpc>
              <a:tabLst>
                <a:tab pos="93663" algn="l"/>
              </a:tabLst>
            </a:pPr>
            <a:r>
              <a:rPr lang="fr-FR" sz="1600" dirty="0">
                <a:solidFill>
                  <a:schemeClr val="bg1"/>
                </a:solidFill>
                <a:latin typeface="Gill Sans Light"/>
                <a:cs typeface="Gill Sans Light"/>
              </a:rPr>
              <a:t>des hommes</a:t>
            </a:r>
          </a:p>
        </p:txBody>
      </p:sp>
      <p:sp>
        <p:nvSpPr>
          <p:cNvPr id="18" name="Rectangle 17"/>
          <p:cNvSpPr/>
          <p:nvPr/>
        </p:nvSpPr>
        <p:spPr bwMode="auto">
          <a:xfrm>
            <a:off x="4968602" y="9046079"/>
            <a:ext cx="2232298" cy="926595"/>
          </a:xfrm>
          <a:prstGeom prst="rect">
            <a:avLst/>
          </a:prstGeom>
          <a:solidFill>
            <a:srgbClr val="20273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defTabSz="936625">
              <a:tabLst>
                <a:tab pos="93663" algn="l"/>
              </a:tabLst>
            </a:pPr>
            <a:r>
              <a:rPr lang="fr-FR" sz="1100" dirty="0">
                <a:solidFill>
                  <a:schemeClr val="bg1"/>
                </a:solidFill>
                <a:latin typeface="Gill Sans Light"/>
                <a:cs typeface="Gill Sans Light"/>
                <a:sym typeface="Wingdings"/>
              </a:rPr>
              <a:t> 06 08 06 92 11</a:t>
            </a:r>
            <a:endParaRPr lang="fr-FR" sz="1100" dirty="0">
              <a:latin typeface="Gill Sans Light"/>
              <a:cs typeface="Gill Sans Light"/>
              <a:sym typeface="Wingdings"/>
            </a:endParaRPr>
          </a:p>
          <a:p>
            <a:pPr marL="177800" defTabSz="936625">
              <a:tabLst>
                <a:tab pos="93663" algn="l"/>
              </a:tabLst>
            </a:pPr>
            <a:r>
              <a:rPr kumimoji="0" lang="fr-FR" sz="1100" u="none" strike="noStrike" cap="none" normalizeH="0" baseline="0" dirty="0">
                <a:ln>
                  <a:noFill/>
                </a:ln>
                <a:solidFill>
                  <a:schemeClr val="bg1"/>
                </a:solidFill>
                <a:effectLst/>
                <a:latin typeface="Gill Sans Light"/>
                <a:cs typeface="Gill Sans Light"/>
                <a:sym typeface="Wingdings"/>
              </a:rPr>
              <a:t>mail@fabiendeloche.com</a:t>
            </a:r>
          </a:p>
          <a:p>
            <a:pPr marL="177800" defTabSz="936625">
              <a:tabLst>
                <a:tab pos="93663" algn="l"/>
              </a:tabLst>
            </a:pPr>
            <a:r>
              <a:rPr lang="fr-FR" sz="1100" dirty="0">
                <a:solidFill>
                  <a:schemeClr val="bg1"/>
                </a:solidFill>
                <a:latin typeface="Gill Sans Light"/>
                <a:cs typeface="Gill Sans Light"/>
                <a:sym typeface="Wingdings"/>
              </a:rPr>
              <a:t>www.coach-manager.com</a:t>
            </a:r>
          </a:p>
          <a:p>
            <a:pPr marL="177800" defTabSz="936625">
              <a:tabLst>
                <a:tab pos="93663" algn="l"/>
              </a:tabLst>
            </a:pPr>
            <a:r>
              <a:rPr kumimoji="0" lang="fr-FR" sz="1100" u="none" strike="noStrike" cap="none" normalizeH="0" baseline="0" dirty="0">
                <a:ln>
                  <a:noFill/>
                </a:ln>
                <a:solidFill>
                  <a:schemeClr val="bg1"/>
                </a:solidFill>
                <a:effectLst/>
                <a:latin typeface="Gill Sans Light"/>
                <a:cs typeface="Gill Sans Light"/>
                <a:sym typeface="Wingdings"/>
              </a:rPr>
              <a:t>www.managementdurable.com</a:t>
            </a:r>
            <a:endParaRPr lang="fr-FR" sz="1100" dirty="0">
              <a:solidFill>
                <a:schemeClr val="bg1"/>
              </a:solidFill>
              <a:latin typeface="Gill Sans Light"/>
              <a:cs typeface="Gill Sans Light"/>
              <a:sym typeface="Wingdings"/>
            </a:endParaRPr>
          </a:p>
          <a:p>
            <a:pPr marL="177800" defTabSz="936625">
              <a:tabLst>
                <a:tab pos="93663" algn="l"/>
              </a:tabLst>
            </a:pPr>
            <a:r>
              <a:rPr kumimoji="0" lang="fr-FR" sz="1100" u="none" strike="noStrike" cap="none" normalizeH="0" baseline="0" dirty="0">
                <a:ln>
                  <a:noFill/>
                </a:ln>
                <a:solidFill>
                  <a:schemeClr val="bg1"/>
                </a:solidFill>
                <a:effectLst/>
                <a:latin typeface="Gill Sans Light"/>
                <a:cs typeface="Gill Sans Light"/>
                <a:sym typeface="Wingdings"/>
              </a:rPr>
              <a:t>Le </a:t>
            </a:r>
            <a:r>
              <a:rPr lang="fr-FR" sz="1100" dirty="0">
                <a:solidFill>
                  <a:schemeClr val="bg1"/>
                </a:solidFill>
                <a:latin typeface="Gill Sans Light"/>
                <a:cs typeface="Gill Sans Light"/>
                <a:sym typeface="Wingdings"/>
              </a:rPr>
              <a:t>Treige 74600 Seynod</a:t>
            </a:r>
            <a:endParaRPr kumimoji="0" lang="fr-FR" sz="1100" u="none" strike="noStrike" cap="none" normalizeH="0" baseline="0" dirty="0">
              <a:ln>
                <a:noFill/>
              </a:ln>
              <a:solidFill>
                <a:schemeClr val="bg1"/>
              </a:solidFill>
              <a:effectLst/>
              <a:latin typeface="Gill Sans Light"/>
              <a:cs typeface="Gill Sans Light"/>
            </a:endParaRPr>
          </a:p>
        </p:txBody>
      </p:sp>
      <p:sp>
        <p:nvSpPr>
          <p:cNvPr id="19" name="ZoneTexte 18"/>
          <p:cNvSpPr txBox="1"/>
          <p:nvPr/>
        </p:nvSpPr>
        <p:spPr>
          <a:xfrm>
            <a:off x="504106" y="6281391"/>
            <a:ext cx="2736304" cy="371513"/>
          </a:xfrm>
          <a:prstGeom prst="rect">
            <a:avLst/>
          </a:prstGeom>
          <a:solidFill>
            <a:srgbClr val="404040"/>
          </a:solidFill>
        </p:spPr>
        <p:txBody>
          <a:bodyPr wrap="square" tIns="46800" bIns="46800" rtlCol="0" anchor="ctr">
            <a:spAutoFit/>
          </a:bodyPr>
          <a:lstStyle/>
          <a:p>
            <a:r>
              <a:rPr lang="fr-FR" b="1" dirty="0">
                <a:solidFill>
                  <a:schemeClr val="bg1"/>
                </a:solidFill>
                <a:latin typeface="Gill Sans"/>
                <a:cs typeface="Gill Sans"/>
              </a:rPr>
              <a:t>Coach professionnel</a:t>
            </a:r>
          </a:p>
        </p:txBody>
      </p:sp>
      <p:sp>
        <p:nvSpPr>
          <p:cNvPr id="20" name="ZoneTexte 19"/>
          <p:cNvSpPr txBox="1"/>
          <p:nvPr/>
        </p:nvSpPr>
        <p:spPr>
          <a:xfrm>
            <a:off x="432098" y="6612324"/>
            <a:ext cx="6264696" cy="707886"/>
          </a:xfrm>
          <a:prstGeom prst="rect">
            <a:avLst/>
          </a:prstGeom>
          <a:noFill/>
        </p:spPr>
        <p:txBody>
          <a:bodyPr wrap="square" rtlCol="0">
            <a:spAutoFit/>
          </a:bodyPr>
          <a:lstStyle/>
          <a:p>
            <a:pPr algn="just"/>
            <a:r>
              <a:rPr lang="fr-FR" sz="1000" dirty="0">
                <a:latin typeface="Gill Sans Light"/>
                <a:cs typeface="Gill Sans Light"/>
              </a:rPr>
              <a:t>Depuis 1996, j'ai le plaisir d'accompagner des dirigeants, managers, sportifs de haut-niveaux et leurs équipes de leur vision stratégique à l'action. Définir ses objectifs, se connecter à ses valeurs, se délier de peurs et d'habitude, activer ses ressources, libérer les potentiels, attiser la créativité, transformer le sens en action et créer les conditions de l'action et de la cohésion, c'est mon métier, c'est ma passion.</a:t>
            </a:r>
          </a:p>
        </p:txBody>
      </p:sp>
      <p:sp>
        <p:nvSpPr>
          <p:cNvPr id="21" name="ZoneTexte 20"/>
          <p:cNvSpPr txBox="1"/>
          <p:nvPr/>
        </p:nvSpPr>
        <p:spPr>
          <a:xfrm>
            <a:off x="3240410" y="6336083"/>
            <a:ext cx="3600400" cy="253916"/>
          </a:xfrm>
          <a:prstGeom prst="rect">
            <a:avLst/>
          </a:prstGeom>
          <a:noFill/>
        </p:spPr>
        <p:txBody>
          <a:bodyPr wrap="square" rtlCol="0">
            <a:spAutoFit/>
          </a:bodyPr>
          <a:lstStyle/>
          <a:p>
            <a:r>
              <a:rPr lang="fr-FR" sz="1050" dirty="0">
                <a:solidFill>
                  <a:schemeClr val="tx1">
                    <a:lumMod val="75000"/>
                    <a:lumOff val="25000"/>
                  </a:schemeClr>
                </a:solidFill>
                <a:latin typeface="Gill Sans Light"/>
                <a:cs typeface="Gill Sans Light"/>
              </a:rPr>
              <a:t>De la performance humaine à la performance organisationnelle</a:t>
            </a:r>
          </a:p>
        </p:txBody>
      </p:sp>
      <p:sp>
        <p:nvSpPr>
          <p:cNvPr id="22" name="Rectangle 21"/>
          <p:cNvSpPr/>
          <p:nvPr/>
        </p:nvSpPr>
        <p:spPr bwMode="auto">
          <a:xfrm>
            <a:off x="504106" y="6282481"/>
            <a:ext cx="6192688" cy="360040"/>
          </a:xfrm>
          <a:prstGeom prst="rect">
            <a:avLst/>
          </a:prstGeom>
          <a:no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marR="0" algn="l" defTabSz="936625" rtl="0" eaLnBrk="1" fontAlgn="base" latinLnBrk="0" hangingPunct="1">
              <a:lnSpc>
                <a:spcPct val="100000"/>
              </a:lnSpc>
              <a:spcBef>
                <a:spcPct val="0"/>
              </a:spcBef>
              <a:spcAft>
                <a:spcPct val="0"/>
              </a:spcAft>
              <a:buClrTx/>
              <a:buSzTx/>
              <a:buFontTx/>
              <a:buNone/>
              <a:tabLst>
                <a:tab pos="93663" algn="l"/>
              </a:tabLst>
            </a:pPr>
            <a:endParaRPr kumimoji="0" lang="fr-FR" sz="1600" u="none" strike="noStrike" cap="none" normalizeH="0" baseline="0" dirty="0">
              <a:ln>
                <a:noFill/>
              </a:ln>
              <a:solidFill>
                <a:schemeClr val="bg1"/>
              </a:solidFill>
              <a:effectLst/>
              <a:latin typeface="Gill Sans Light"/>
              <a:cs typeface="Gill Sans Light"/>
            </a:endParaRPr>
          </a:p>
        </p:txBody>
      </p:sp>
      <p:sp>
        <p:nvSpPr>
          <p:cNvPr id="23" name="ZoneTexte 22"/>
          <p:cNvSpPr txBox="1"/>
          <p:nvPr/>
        </p:nvSpPr>
        <p:spPr>
          <a:xfrm>
            <a:off x="504106" y="7361511"/>
            <a:ext cx="2736304" cy="371513"/>
          </a:xfrm>
          <a:prstGeom prst="rect">
            <a:avLst/>
          </a:prstGeom>
          <a:solidFill>
            <a:srgbClr val="404040"/>
          </a:solidFill>
        </p:spPr>
        <p:txBody>
          <a:bodyPr wrap="square" tIns="46800" bIns="46800" rtlCol="0" anchor="ctr">
            <a:spAutoFit/>
          </a:bodyPr>
          <a:lstStyle/>
          <a:p>
            <a:r>
              <a:rPr lang="fr-FR" b="1" dirty="0">
                <a:solidFill>
                  <a:schemeClr val="bg1"/>
                </a:solidFill>
                <a:latin typeface="Gill Sans"/>
                <a:cs typeface="Gill Sans"/>
              </a:rPr>
              <a:t>Formateur chercheur</a:t>
            </a:r>
          </a:p>
        </p:txBody>
      </p:sp>
      <p:sp>
        <p:nvSpPr>
          <p:cNvPr id="24" name="ZoneTexte 23"/>
          <p:cNvSpPr txBox="1"/>
          <p:nvPr/>
        </p:nvSpPr>
        <p:spPr>
          <a:xfrm>
            <a:off x="3240410" y="7336608"/>
            <a:ext cx="3528392" cy="415498"/>
          </a:xfrm>
          <a:prstGeom prst="rect">
            <a:avLst/>
          </a:prstGeom>
          <a:noFill/>
        </p:spPr>
        <p:txBody>
          <a:bodyPr wrap="square" rtlCol="0">
            <a:spAutoFit/>
          </a:bodyPr>
          <a:lstStyle/>
          <a:p>
            <a:r>
              <a:rPr lang="fr-FR" sz="1050" dirty="0">
                <a:solidFill>
                  <a:schemeClr val="tx1">
                    <a:lumMod val="75000"/>
                    <a:lumOff val="25000"/>
                  </a:schemeClr>
                </a:solidFill>
                <a:latin typeface="Gill Sans Light"/>
                <a:cs typeface="Gill Sans Light"/>
              </a:rPr>
              <a:t>Management Durable : </a:t>
            </a:r>
          </a:p>
          <a:p>
            <a:r>
              <a:rPr lang="fr-FR" sz="1050" dirty="0">
                <a:solidFill>
                  <a:schemeClr val="tx1">
                    <a:lumMod val="75000"/>
                    <a:lumOff val="25000"/>
                  </a:schemeClr>
                </a:solidFill>
                <a:latin typeface="Gill Sans Light"/>
                <a:cs typeface="Gill Sans Light"/>
              </a:rPr>
              <a:t>Le bien-être comme but et moyen du développement durable</a:t>
            </a:r>
          </a:p>
        </p:txBody>
      </p:sp>
      <p:sp>
        <p:nvSpPr>
          <p:cNvPr id="25" name="Rectangle 24"/>
          <p:cNvSpPr/>
          <p:nvPr/>
        </p:nvSpPr>
        <p:spPr bwMode="auto">
          <a:xfrm>
            <a:off x="504106" y="7362601"/>
            <a:ext cx="6192688" cy="360040"/>
          </a:xfrm>
          <a:prstGeom prst="rect">
            <a:avLst/>
          </a:prstGeom>
          <a:no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marR="0" algn="l" defTabSz="936625" rtl="0" eaLnBrk="1" fontAlgn="base" latinLnBrk="0" hangingPunct="1">
              <a:lnSpc>
                <a:spcPct val="100000"/>
              </a:lnSpc>
              <a:spcBef>
                <a:spcPct val="0"/>
              </a:spcBef>
              <a:spcAft>
                <a:spcPct val="0"/>
              </a:spcAft>
              <a:buClrTx/>
              <a:buSzTx/>
              <a:buFontTx/>
              <a:buNone/>
              <a:tabLst>
                <a:tab pos="93663" algn="l"/>
              </a:tabLst>
            </a:pPr>
            <a:endParaRPr kumimoji="0" lang="fr-FR" sz="1600" u="none" strike="noStrike" cap="none" normalizeH="0" baseline="0" dirty="0">
              <a:ln>
                <a:noFill/>
              </a:ln>
              <a:solidFill>
                <a:schemeClr val="bg1"/>
              </a:solidFill>
              <a:effectLst/>
              <a:latin typeface="Gill Sans Light"/>
              <a:cs typeface="Gill Sans Light"/>
            </a:endParaRPr>
          </a:p>
        </p:txBody>
      </p:sp>
      <p:sp>
        <p:nvSpPr>
          <p:cNvPr id="26" name="ZoneTexte 25"/>
          <p:cNvSpPr txBox="1"/>
          <p:nvPr/>
        </p:nvSpPr>
        <p:spPr>
          <a:xfrm>
            <a:off x="432098" y="7722641"/>
            <a:ext cx="6264696" cy="1477328"/>
          </a:xfrm>
          <a:prstGeom prst="rect">
            <a:avLst/>
          </a:prstGeom>
          <a:noFill/>
        </p:spPr>
        <p:txBody>
          <a:bodyPr wrap="square" rtlCol="0">
            <a:spAutoFit/>
          </a:bodyPr>
          <a:lstStyle/>
          <a:p>
            <a:pPr algn="just"/>
            <a:r>
              <a:rPr lang="fr-FR" sz="1000" dirty="0">
                <a:latin typeface="Gill Sans Light"/>
                <a:cs typeface="Gill Sans Light"/>
              </a:rPr>
              <a:t>Manager la relation de travail est l'acte le plus impliquant et le plus difficile dans les organisations. Au cours de mon expérience d'accompagnant et de Directeur Général, j'ai renforcé ma conviction humaniste que la performance durable est associée à l'épanouissement des hommes qui la produisent. Depuis 2005 je me suis engagé en recherche pour en identifier plus précisément les leviers et développer les ressources et les compétences managériales associées. Cette démarche scientifique et terrain a abouti à la création des concepts de </a:t>
            </a:r>
            <a:r>
              <a:rPr lang="fr-FR" sz="1000" b="1" i="1" dirty="0">
                <a:latin typeface="Gill Sans Light"/>
                <a:cs typeface="Gill Sans Light"/>
              </a:rPr>
              <a:t>Management Durable</a:t>
            </a:r>
            <a:r>
              <a:rPr lang="fr-FR" sz="1000" i="1" dirty="0">
                <a:latin typeface="Gill Sans Light"/>
                <a:cs typeface="Gill Sans Light"/>
              </a:rPr>
              <a:t>, </a:t>
            </a:r>
            <a:r>
              <a:rPr lang="fr-FR" sz="1000" b="1" i="1" dirty="0">
                <a:latin typeface="Gill Sans Light"/>
                <a:cs typeface="Gill Sans Light"/>
              </a:rPr>
              <a:t>d’Écologie Personnelle </a:t>
            </a:r>
            <a:r>
              <a:rPr lang="fr-FR" sz="1000" i="1" dirty="0">
                <a:latin typeface="Gill Sans Light"/>
                <a:cs typeface="Gill Sans Light"/>
              </a:rPr>
              <a:t>et de </a:t>
            </a:r>
            <a:r>
              <a:rPr lang="fr-FR" sz="1000" b="1" i="1" dirty="0">
                <a:latin typeface="Gill Sans Light"/>
                <a:cs typeface="Gill Sans Light"/>
              </a:rPr>
              <a:t>Développement Collaboratif</a:t>
            </a:r>
            <a:r>
              <a:rPr lang="fr-FR" sz="1000" b="1" dirty="0">
                <a:latin typeface="Gill Sans Light"/>
                <a:cs typeface="Gill Sans Light"/>
              </a:rPr>
              <a:t> </a:t>
            </a:r>
            <a:r>
              <a:rPr lang="fr-FR" sz="1000" dirty="0">
                <a:latin typeface="Gill Sans Light"/>
                <a:cs typeface="Gill Sans Light"/>
              </a:rPr>
              <a:t>et des Chaires de </a:t>
            </a:r>
            <a:r>
              <a:rPr lang="fr-FR" sz="1000" i="1" dirty="0">
                <a:latin typeface="Gill Sans Light"/>
                <a:cs typeface="Gill Sans Light"/>
              </a:rPr>
              <a:t>Management Durable et Management &amp; Santé au travail </a:t>
            </a:r>
            <a:r>
              <a:rPr lang="fr-FR" sz="1000" dirty="0">
                <a:latin typeface="Gill Sans Light"/>
                <a:cs typeface="Gill Sans Light"/>
              </a:rPr>
              <a:t>avec l’IAE de Grenoble</a:t>
            </a:r>
            <a:r>
              <a:rPr lang="fr-FR" sz="1000" i="1" dirty="0">
                <a:latin typeface="Gill Sans Light"/>
                <a:cs typeface="Gill Sans Light"/>
              </a:rPr>
              <a:t>. </a:t>
            </a:r>
            <a:r>
              <a:rPr lang="fr-FR" sz="1000" dirty="0">
                <a:latin typeface="Gill Sans Light"/>
                <a:cs typeface="Gill Sans Light"/>
              </a:rPr>
              <a:t>Les 2 axes principaux sont le </a:t>
            </a:r>
            <a:r>
              <a:rPr lang="fr-FR" sz="1000" i="1" dirty="0">
                <a:latin typeface="Gill Sans Light"/>
                <a:cs typeface="Gill Sans Light"/>
              </a:rPr>
              <a:t>développement de l'estime de soi des manageurs </a:t>
            </a:r>
            <a:r>
              <a:rPr lang="fr-FR" sz="1000" dirty="0">
                <a:latin typeface="Gill Sans Light"/>
                <a:cs typeface="Gill Sans Light"/>
              </a:rPr>
              <a:t>et le </a:t>
            </a:r>
            <a:r>
              <a:rPr lang="fr-FR" sz="1000" i="1" dirty="0">
                <a:latin typeface="Gill Sans Light"/>
                <a:cs typeface="Gill Sans Light"/>
              </a:rPr>
              <a:t>management de la relation de travail</a:t>
            </a:r>
            <a:r>
              <a:rPr lang="fr-FR" sz="1000" dirty="0">
                <a:latin typeface="Gill Sans Light"/>
                <a:cs typeface="Gill Sans Light"/>
              </a:rPr>
              <a:t>.  Partager dans mes interventions l'éprouver du terrain à la réflexion scientifique c'est participer à donner du sens et du plaisir à l'action managériale.</a:t>
            </a:r>
          </a:p>
        </p:txBody>
      </p:sp>
      <p:sp>
        <p:nvSpPr>
          <p:cNvPr id="32" name="ZoneTexte 31"/>
          <p:cNvSpPr txBox="1"/>
          <p:nvPr/>
        </p:nvSpPr>
        <p:spPr>
          <a:xfrm>
            <a:off x="504106" y="9575144"/>
            <a:ext cx="4464496" cy="402291"/>
          </a:xfrm>
          <a:prstGeom prst="rect">
            <a:avLst/>
          </a:prstGeom>
          <a:solidFill>
            <a:srgbClr val="404040"/>
          </a:solidFill>
        </p:spPr>
        <p:txBody>
          <a:bodyPr wrap="square" tIns="46800" bIns="46800" rtlCol="0" anchor="ctr">
            <a:spAutoFit/>
          </a:bodyPr>
          <a:lstStyle/>
          <a:p>
            <a:r>
              <a:rPr lang="fr-FR" sz="1000" dirty="0">
                <a:solidFill>
                  <a:schemeClr val="bg1"/>
                </a:solidFill>
                <a:latin typeface="Gill Sans Light"/>
                <a:cs typeface="Gill Sans Light"/>
              </a:rPr>
              <a:t>Né le 23 mars 1972 à Annecy</a:t>
            </a:r>
          </a:p>
          <a:p>
            <a:r>
              <a:rPr lang="fr-FR" sz="1000" dirty="0">
                <a:solidFill>
                  <a:schemeClr val="bg1"/>
                </a:solidFill>
                <a:latin typeface="Gill Sans Light"/>
                <a:cs typeface="Gill Sans Light"/>
              </a:rPr>
              <a:t>Marié, 1 enfant</a:t>
            </a:r>
          </a:p>
        </p:txBody>
      </p:sp>
      <p:pic>
        <p:nvPicPr>
          <p:cNvPr id="4" name="Image 3">
            <a:extLst>
              <a:ext uri="{FF2B5EF4-FFF2-40B4-BE49-F238E27FC236}">
                <a16:creationId xmlns:a16="http://schemas.microsoft.com/office/drawing/2014/main" xmlns="" id="{3A503659-91E4-B048-9820-C0D9EF29F013}"/>
              </a:ext>
            </a:extLst>
          </p:cNvPr>
          <p:cNvPicPr>
            <a:picLocks noChangeAspect="1"/>
          </p:cNvPicPr>
          <p:nvPr/>
        </p:nvPicPr>
        <p:blipFill>
          <a:blip r:embed="rId3"/>
          <a:stretch>
            <a:fillRect/>
          </a:stretch>
        </p:blipFill>
        <p:spPr>
          <a:xfrm>
            <a:off x="2846192" y="9018785"/>
            <a:ext cx="2092409" cy="543395"/>
          </a:xfrm>
          <a:prstGeom prst="rect">
            <a:avLst/>
          </a:prstGeom>
        </p:spPr>
      </p:pic>
    </p:spTree>
    <p:extLst>
      <p:ext uri="{BB962C8B-B14F-4D97-AF65-F5344CB8AC3E}">
        <p14:creationId xmlns:p14="http://schemas.microsoft.com/office/powerpoint/2010/main" xmlns="" val="1046275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082" y="5586890"/>
            <a:ext cx="4104456" cy="584776"/>
          </a:xfrm>
          <a:prstGeom prst="rect">
            <a:avLst/>
          </a:prstGeom>
        </p:spPr>
        <p:txBody>
          <a:bodyPr wrap="square">
            <a:spAutoFit/>
          </a:bodyPr>
          <a:lstStyle/>
          <a:p>
            <a:pPr marL="177800" lvl="0" defTabSz="936625">
              <a:tabLst>
                <a:tab pos="93663" algn="l"/>
              </a:tabLst>
            </a:pPr>
            <a:r>
              <a:rPr lang="fr-FR" sz="1600" b="1" dirty="0">
                <a:solidFill>
                  <a:srgbClr val="FFFFFF"/>
                </a:solidFill>
                <a:latin typeface="Gill Sans"/>
                <a:cs typeface="Gill Sans"/>
              </a:rPr>
              <a:t>Fabien Deloche </a:t>
            </a:r>
          </a:p>
          <a:p>
            <a:pPr marL="177800" lvl="0" defTabSz="936625">
              <a:tabLst>
                <a:tab pos="93663" algn="l"/>
              </a:tabLst>
            </a:pPr>
            <a:r>
              <a:rPr lang="fr-FR" sz="1600" dirty="0">
                <a:solidFill>
                  <a:srgbClr val="FFFFFF"/>
                </a:solidFill>
                <a:latin typeface="Gill Sans Light"/>
                <a:cs typeface="Gill Sans Light"/>
              </a:rPr>
              <a:t>Coach professionnel &amp; formateur chercheur</a:t>
            </a:r>
          </a:p>
        </p:txBody>
      </p:sp>
      <p:sp>
        <p:nvSpPr>
          <p:cNvPr id="6" name="Text Box 4"/>
          <p:cNvSpPr txBox="1">
            <a:spLocks noChangeArrowheads="1"/>
          </p:cNvSpPr>
          <p:nvPr/>
        </p:nvSpPr>
        <p:spPr bwMode="auto">
          <a:xfrm>
            <a:off x="4554538" y="224484"/>
            <a:ext cx="2646362" cy="308180"/>
          </a:xfrm>
          <a:prstGeom prst="rect">
            <a:avLst/>
          </a:prstGeom>
          <a:solidFill>
            <a:schemeClr val="tx1">
              <a:lumMod val="75000"/>
              <a:lumOff val="25000"/>
            </a:schemeClr>
          </a:solidFill>
          <a:ln>
            <a:noFill/>
          </a:ln>
        </p:spPr>
        <p:txBody>
          <a:bodyPr lIns="101998" tIns="51000" rIns="101998" bIns="51000">
            <a:spAutoFit/>
          </a:bodyPr>
          <a:lstStyle>
            <a:lvl1pPr defTabSz="1019175" eaLnBrk="0" hangingPunct="0">
              <a:defRPr sz="2400">
                <a:solidFill>
                  <a:schemeClr val="tx1"/>
                </a:solidFill>
                <a:latin typeface="Arial" charset="0"/>
                <a:ea typeface="ＭＳ Ｐゴシック" charset="0"/>
                <a:cs typeface="ＭＳ Ｐゴシック" charset="0"/>
              </a:defRPr>
            </a:lvl1pPr>
            <a:lvl2pPr marL="742950" indent="-285750" defTabSz="1019175" eaLnBrk="0" hangingPunct="0">
              <a:defRPr sz="2400">
                <a:solidFill>
                  <a:schemeClr val="tx1"/>
                </a:solidFill>
                <a:latin typeface="Arial" charset="0"/>
                <a:ea typeface="ＭＳ Ｐゴシック" charset="0"/>
              </a:defRPr>
            </a:lvl2pPr>
            <a:lvl3pPr marL="1143000" indent="-228600" defTabSz="1019175" eaLnBrk="0" hangingPunct="0">
              <a:defRPr sz="2400">
                <a:solidFill>
                  <a:schemeClr val="tx1"/>
                </a:solidFill>
                <a:latin typeface="Arial" charset="0"/>
                <a:ea typeface="ＭＳ Ｐゴシック" charset="0"/>
              </a:defRPr>
            </a:lvl3pPr>
            <a:lvl4pPr marL="1600200" indent="-228600" defTabSz="1019175" eaLnBrk="0" hangingPunct="0">
              <a:defRPr sz="2400">
                <a:solidFill>
                  <a:schemeClr val="tx1"/>
                </a:solidFill>
                <a:latin typeface="Arial" charset="0"/>
                <a:ea typeface="ＭＳ Ｐゴシック" charset="0"/>
              </a:defRPr>
            </a:lvl4pPr>
            <a:lvl5pPr marL="2057400" indent="-228600" defTabSz="1019175" eaLnBrk="0" hangingPunct="0">
              <a:defRPr sz="2400">
                <a:solidFill>
                  <a:schemeClr val="tx1"/>
                </a:solidFill>
                <a:latin typeface="Arial" charset="0"/>
                <a:ea typeface="ＭＳ Ｐゴシック" charset="0"/>
              </a:defRPr>
            </a:lvl5pPr>
            <a:lvl6pPr marL="2514600" indent="-228600" defTabSz="10191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10191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10191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10191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fr-FR" sz="1600" dirty="0">
                <a:solidFill>
                  <a:schemeClr val="bg1"/>
                </a:solidFill>
                <a:latin typeface="Gill Sans Light"/>
                <a:cs typeface="Gill Sans Light"/>
              </a:rPr>
              <a:t>Formations &amp; apprentissages </a:t>
            </a:r>
          </a:p>
        </p:txBody>
      </p:sp>
      <p:sp>
        <p:nvSpPr>
          <p:cNvPr id="7" name="Rectangle 25"/>
          <p:cNvSpPr>
            <a:spLocks noChangeArrowheads="1"/>
          </p:cNvSpPr>
          <p:nvPr/>
        </p:nvSpPr>
        <p:spPr bwMode="auto">
          <a:xfrm>
            <a:off x="4608513" y="519823"/>
            <a:ext cx="2593975" cy="15778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9569" tIns="49785" rIns="99569" bIns="49785">
            <a:spAutoFit/>
          </a:bodyPr>
          <a:lstStyle/>
          <a:p>
            <a:pPr algn="just" defTabSz="995363"/>
            <a:r>
              <a:rPr lang="fr-FR" sz="800" b="1" dirty="0">
                <a:latin typeface="Gill Sans Light"/>
                <a:cs typeface="Gill Sans Light"/>
              </a:rPr>
              <a:t>Doctorant  Management des hommes </a:t>
            </a:r>
            <a:r>
              <a:rPr lang="fr-FR" sz="800" dirty="0">
                <a:latin typeface="Gill Sans Light"/>
                <a:cs typeface="Gill Sans Light"/>
              </a:rPr>
              <a:t>Laboratoire de gestion IREGE – Université de Savoie – 2006-2009</a:t>
            </a:r>
          </a:p>
          <a:p>
            <a:pPr algn="just" defTabSz="995363"/>
            <a:r>
              <a:rPr lang="fr-FR" sz="800" b="1" dirty="0">
                <a:latin typeface="Gill Sans Light"/>
                <a:cs typeface="Gill Sans Light"/>
              </a:rPr>
              <a:t>Master Recherche en Sciences du management </a:t>
            </a:r>
            <a:r>
              <a:rPr lang="fr-FR" sz="800" dirty="0">
                <a:latin typeface="Gill Sans Light"/>
                <a:cs typeface="Gill Sans Light"/>
              </a:rPr>
              <a:t>– IAE Savoie Mont-Blanc – 2006</a:t>
            </a:r>
          </a:p>
          <a:p>
            <a:pPr algn="just" defTabSz="995363"/>
            <a:r>
              <a:rPr lang="fr-FR" sz="800" b="1" dirty="0">
                <a:latin typeface="Gill Sans Light"/>
                <a:cs typeface="Gill Sans Light"/>
              </a:rPr>
              <a:t>Master management stratégique et génie des organisations </a:t>
            </a:r>
            <a:r>
              <a:rPr lang="fr-FR" sz="800" dirty="0">
                <a:latin typeface="Gill Sans Light"/>
                <a:cs typeface="Gill Sans Light"/>
              </a:rPr>
              <a:t>– Spécialisation CAAE Manager - IAE de Grenoble - 2000</a:t>
            </a:r>
          </a:p>
          <a:p>
            <a:pPr algn="just" defTabSz="995363"/>
            <a:r>
              <a:rPr lang="fr-FR" sz="800" b="1" dirty="0">
                <a:latin typeface="Gill Sans Light"/>
                <a:cs typeface="Gill Sans Light"/>
              </a:rPr>
              <a:t>Maîtrise cycle supérieur des affaires </a:t>
            </a:r>
            <a:r>
              <a:rPr lang="fr-FR" sz="800" dirty="0">
                <a:latin typeface="Gill Sans Light"/>
                <a:cs typeface="Gill Sans Light"/>
              </a:rPr>
              <a:t>– Major de Promotion – IPAC Annecy – 1996</a:t>
            </a:r>
          </a:p>
          <a:p>
            <a:pPr algn="just" defTabSz="995363"/>
            <a:r>
              <a:rPr lang="fr-FR" sz="800" b="1" dirty="0">
                <a:latin typeface="Gill Sans Light"/>
                <a:cs typeface="Gill Sans Light"/>
              </a:rPr>
              <a:t>BTS technico-commercial </a:t>
            </a:r>
            <a:r>
              <a:rPr lang="fr-FR" sz="800" dirty="0">
                <a:latin typeface="Gill Sans Light"/>
                <a:cs typeface="Gill Sans Light"/>
              </a:rPr>
              <a:t>option Génie électrique &amp; automatisme – IPAC Annecy -1994</a:t>
            </a:r>
          </a:p>
          <a:p>
            <a:pPr defTabSz="995363"/>
            <a:r>
              <a:rPr lang="fr-FR" sz="800" b="1" dirty="0">
                <a:latin typeface="Gill Sans Light"/>
                <a:cs typeface="Gill Sans Light"/>
              </a:rPr>
              <a:t>Bac F1 mécanique,  automatisme industriel &amp; productique </a:t>
            </a:r>
            <a:r>
              <a:rPr lang="fr-FR" sz="800" dirty="0">
                <a:latin typeface="Gill Sans Light"/>
                <a:cs typeface="Gill Sans Light"/>
              </a:rPr>
              <a:t>- Louis </a:t>
            </a:r>
            <a:r>
              <a:rPr lang="fr-FR" sz="800" dirty="0" err="1">
                <a:latin typeface="Gill Sans Light"/>
                <a:cs typeface="Gill Sans Light"/>
              </a:rPr>
              <a:t>Lachenal</a:t>
            </a:r>
            <a:r>
              <a:rPr lang="fr-FR" sz="800" dirty="0">
                <a:latin typeface="Gill Sans Light"/>
                <a:cs typeface="Gill Sans Light"/>
              </a:rPr>
              <a:t>  Argonay - 1992</a:t>
            </a:r>
          </a:p>
        </p:txBody>
      </p:sp>
      <p:sp>
        <p:nvSpPr>
          <p:cNvPr id="8" name="Rectangle 29"/>
          <p:cNvSpPr>
            <a:spLocks noChangeArrowheads="1"/>
          </p:cNvSpPr>
          <p:nvPr/>
        </p:nvSpPr>
        <p:spPr bwMode="auto">
          <a:xfrm>
            <a:off x="4606925" y="2177361"/>
            <a:ext cx="2593975" cy="2808976"/>
          </a:xfrm>
          <a:prstGeom prst="rect">
            <a:avLst/>
          </a:prstGeom>
          <a:noFill/>
          <a:ln w="9525">
            <a:noFill/>
            <a:miter lim="800000"/>
            <a:headEnd/>
            <a:tailEnd/>
          </a:ln>
        </p:spPr>
        <p:txBody>
          <a:bodyPr lIns="99569" tIns="49785" rIns="99569" bIns="49785">
            <a:spAutoFit/>
          </a:bodyPr>
          <a:lstStyle/>
          <a:p>
            <a:pPr algn="just" defTabSz="995363">
              <a:defRPr/>
            </a:pPr>
            <a:r>
              <a:rPr lang="fr-FR" sz="800" b="1" dirty="0">
                <a:latin typeface="Gill Sans Light"/>
                <a:ea typeface="+mn-ea"/>
                <a:cs typeface="Gill Sans Light"/>
              </a:rPr>
              <a:t>Codéveloppement Professionnel </a:t>
            </a:r>
            <a:r>
              <a:rPr lang="fr-FR" sz="800" dirty="0">
                <a:latin typeface="Gill Sans Light"/>
                <a:ea typeface="+mn-ea"/>
                <a:cs typeface="Gill Sans Light"/>
              </a:rPr>
              <a:t>– Codéveloppement </a:t>
            </a:r>
            <a:r>
              <a:rPr lang="fr-FR" sz="800" dirty="0" err="1">
                <a:latin typeface="Gill Sans Light"/>
                <a:ea typeface="+mn-ea"/>
                <a:cs typeface="Gill Sans Light"/>
              </a:rPr>
              <a:t>Academy</a:t>
            </a:r>
            <a:r>
              <a:rPr lang="fr-FR" sz="800" dirty="0">
                <a:latin typeface="Gill Sans Light"/>
                <a:ea typeface="+mn-ea"/>
                <a:cs typeface="Gill Sans Light"/>
              </a:rPr>
              <a:t> - 2018</a:t>
            </a:r>
          </a:p>
          <a:p>
            <a:pPr algn="just" defTabSz="995363">
              <a:defRPr/>
            </a:pPr>
            <a:r>
              <a:rPr lang="fr-FR" sz="800" b="1" dirty="0" err="1">
                <a:latin typeface="Gill Sans Light"/>
                <a:ea typeface="+mn-ea"/>
                <a:cs typeface="Gill Sans Light"/>
              </a:rPr>
              <a:t>DiSC</a:t>
            </a:r>
            <a:r>
              <a:rPr lang="fr-FR" sz="800" b="1" dirty="0">
                <a:latin typeface="Gill Sans Light"/>
                <a:ea typeface="+mn-ea"/>
                <a:cs typeface="Gill Sans Light"/>
              </a:rPr>
              <a:t> </a:t>
            </a:r>
            <a:r>
              <a:rPr lang="fr-FR" sz="800" b="1" dirty="0" err="1">
                <a:latin typeface="Gill Sans Light"/>
                <a:ea typeface="+mn-ea"/>
                <a:cs typeface="Gill Sans Light"/>
              </a:rPr>
              <a:t>Certified</a:t>
            </a:r>
            <a:r>
              <a:rPr lang="fr-FR" sz="800" b="1" dirty="0">
                <a:latin typeface="Gill Sans Light"/>
                <a:ea typeface="+mn-ea"/>
                <a:cs typeface="Gill Sans Light"/>
              </a:rPr>
              <a:t> Trainer - </a:t>
            </a:r>
            <a:r>
              <a:rPr lang="fr-FR" sz="800" dirty="0">
                <a:latin typeface="Gill Sans Light"/>
                <a:ea typeface="+mn-ea"/>
                <a:cs typeface="Gill Sans Light"/>
              </a:rPr>
              <a:t>EVERYTHING Disc - 2018</a:t>
            </a:r>
            <a:endParaRPr lang="fr-FR" sz="800" b="1" dirty="0">
              <a:latin typeface="Gill Sans Light"/>
              <a:ea typeface="+mn-ea"/>
              <a:cs typeface="Gill Sans Light"/>
            </a:endParaRPr>
          </a:p>
          <a:p>
            <a:pPr algn="just" defTabSz="995363">
              <a:defRPr/>
            </a:pPr>
            <a:r>
              <a:rPr lang="fr-FR" sz="800" b="1" dirty="0">
                <a:latin typeface="Gill Sans Light"/>
                <a:ea typeface="+mn-ea"/>
                <a:cs typeface="Gill Sans Light"/>
              </a:rPr>
              <a:t>Hypnose </a:t>
            </a:r>
            <a:r>
              <a:rPr lang="fr-FR" sz="800" dirty="0">
                <a:latin typeface="Gill Sans Light"/>
                <a:ea typeface="+mn-ea"/>
                <a:cs typeface="Gill Sans Light"/>
              </a:rPr>
              <a:t>Formation certifiante  - AFNH Réa-active - 2016</a:t>
            </a:r>
            <a:endParaRPr lang="fr-FR" sz="800" b="1" dirty="0">
              <a:latin typeface="Gill Sans Light"/>
              <a:ea typeface="+mn-ea"/>
              <a:cs typeface="Gill Sans Light"/>
            </a:endParaRPr>
          </a:p>
          <a:p>
            <a:pPr algn="just" defTabSz="995363">
              <a:defRPr/>
            </a:pPr>
            <a:r>
              <a:rPr lang="fr-FR" sz="800" b="1" dirty="0">
                <a:latin typeface="Gill Sans Light"/>
                <a:ea typeface="+mn-ea"/>
                <a:cs typeface="Gill Sans Light"/>
              </a:rPr>
              <a:t>Élément Humain </a:t>
            </a:r>
            <a:r>
              <a:rPr lang="fr-FR" sz="800" dirty="0">
                <a:latin typeface="Gill Sans Light"/>
                <a:ea typeface="+mn-ea"/>
                <a:cs typeface="Gill Sans Light"/>
              </a:rPr>
              <a:t>de Will Schutz – </a:t>
            </a:r>
            <a:r>
              <a:rPr lang="fr-FR" sz="800" dirty="0" err="1">
                <a:latin typeface="Gill Sans Light"/>
                <a:ea typeface="+mn-ea"/>
                <a:cs typeface="Gill Sans Light"/>
              </a:rPr>
              <a:t>AllianceJ</a:t>
            </a:r>
            <a:r>
              <a:rPr lang="fr-FR" sz="800" dirty="0">
                <a:latin typeface="Gill Sans Light"/>
                <a:ea typeface="+mn-ea"/>
                <a:cs typeface="Gill Sans Light"/>
              </a:rPr>
              <a:t> - 2014</a:t>
            </a:r>
          </a:p>
          <a:p>
            <a:pPr algn="just" defTabSz="995363">
              <a:defRPr/>
            </a:pPr>
            <a:r>
              <a:rPr lang="fr-FR" sz="800" b="1" dirty="0">
                <a:latin typeface="Gill Sans Light"/>
                <a:ea typeface="+mn-ea"/>
                <a:cs typeface="Gill Sans Light"/>
              </a:rPr>
              <a:t>Responsabilités sociétales des Entreprises </a:t>
            </a:r>
            <a:r>
              <a:rPr lang="fr-FR" sz="800" dirty="0">
                <a:latin typeface="Gill Sans Light"/>
                <a:ea typeface="+mn-ea"/>
                <a:cs typeface="Gill Sans Light"/>
              </a:rPr>
              <a:t>– Nicomak - 2011</a:t>
            </a:r>
          </a:p>
          <a:p>
            <a:pPr algn="just" defTabSz="995363">
              <a:defRPr/>
            </a:pPr>
            <a:r>
              <a:rPr lang="fr-FR" sz="800" b="1" dirty="0">
                <a:latin typeface="Gill Sans Light"/>
                <a:ea typeface="+mn-ea"/>
                <a:cs typeface="Gill Sans Light"/>
              </a:rPr>
              <a:t>Praticien qualifié à l’Échelle de Style Motivationnel </a:t>
            </a:r>
            <a:r>
              <a:rPr lang="fr-FR" sz="800" dirty="0">
                <a:latin typeface="Gill Sans Light"/>
                <a:ea typeface="+mn-ea"/>
                <a:cs typeface="Gill Sans Light"/>
              </a:rPr>
              <a:t>d’</a:t>
            </a:r>
            <a:r>
              <a:rPr lang="fr-FR" sz="800" dirty="0" err="1">
                <a:latin typeface="Gill Sans Light"/>
                <a:ea typeface="+mn-ea"/>
                <a:cs typeface="Gill Sans Light"/>
              </a:rPr>
              <a:t>Apter</a:t>
            </a:r>
            <a:r>
              <a:rPr lang="fr-FR" sz="800" dirty="0">
                <a:latin typeface="Gill Sans Light"/>
                <a:ea typeface="+mn-ea"/>
                <a:cs typeface="Gill Sans Light"/>
              </a:rPr>
              <a:t> ESMA – Impact RH - 2008</a:t>
            </a:r>
          </a:p>
          <a:p>
            <a:pPr algn="just" defTabSz="995363">
              <a:defRPr/>
            </a:pPr>
            <a:r>
              <a:rPr lang="fr-FR" sz="800" b="1" dirty="0">
                <a:latin typeface="Gill Sans Light"/>
                <a:ea typeface="+mn-ea"/>
                <a:cs typeface="Gill Sans Light"/>
              </a:rPr>
              <a:t>Marketing dans la recherche et développement </a:t>
            </a:r>
            <a:r>
              <a:rPr lang="fr-FR" sz="800" dirty="0">
                <a:latin typeface="Gill Sans Light"/>
                <a:ea typeface="+mn-ea"/>
                <a:cs typeface="Gill Sans Light"/>
              </a:rPr>
              <a:t>– Jean-Michel Gaillard - Ecole Doctorale de l'Université de Savoie - 2007</a:t>
            </a:r>
          </a:p>
          <a:p>
            <a:pPr algn="just" defTabSz="995363">
              <a:defRPr/>
            </a:pPr>
            <a:r>
              <a:rPr lang="fr-FR" sz="800" b="1" dirty="0">
                <a:latin typeface="Gill Sans Light"/>
                <a:ea typeface="+mn-ea"/>
                <a:cs typeface="Gill Sans Light"/>
              </a:rPr>
              <a:t>Perfectionnement de la voix </a:t>
            </a:r>
            <a:r>
              <a:rPr lang="fr-FR" sz="800" dirty="0">
                <a:latin typeface="Gill Sans Light"/>
                <a:ea typeface="+mn-ea"/>
                <a:cs typeface="Gill Sans Light"/>
              </a:rPr>
              <a:t>– Vanessa </a:t>
            </a:r>
            <a:r>
              <a:rPr lang="fr-FR" sz="800" dirty="0" err="1">
                <a:latin typeface="Gill Sans Light"/>
                <a:ea typeface="+mn-ea"/>
                <a:cs typeface="Gill Sans Light"/>
              </a:rPr>
              <a:t>Michalska</a:t>
            </a:r>
            <a:r>
              <a:rPr lang="fr-FR" sz="800" dirty="0">
                <a:latin typeface="Gill Sans Light"/>
                <a:ea typeface="+mn-ea"/>
                <a:cs typeface="Gill Sans Light"/>
              </a:rPr>
              <a:t> le </a:t>
            </a:r>
            <a:r>
              <a:rPr lang="fr-FR" sz="800" dirty="0" err="1">
                <a:latin typeface="Gill Sans Light"/>
                <a:ea typeface="+mn-ea"/>
                <a:cs typeface="Gill Sans Light"/>
              </a:rPr>
              <a:t>Charlès</a:t>
            </a:r>
            <a:r>
              <a:rPr lang="fr-FR" sz="800" dirty="0">
                <a:latin typeface="Gill Sans Light"/>
                <a:ea typeface="+mn-ea"/>
                <a:cs typeface="Gill Sans Light"/>
              </a:rPr>
              <a:t> (chanteuse lyrique) – Centrale IUT - 2007</a:t>
            </a:r>
          </a:p>
          <a:p>
            <a:pPr algn="just" defTabSz="995363">
              <a:defRPr/>
            </a:pPr>
            <a:r>
              <a:rPr lang="fr-FR" sz="800" b="1" dirty="0">
                <a:latin typeface="Gill Sans Light"/>
                <a:ea typeface="+mn-ea"/>
                <a:cs typeface="Gill Sans Light"/>
              </a:rPr>
              <a:t>Présentation orale </a:t>
            </a:r>
            <a:r>
              <a:rPr lang="fr-FR" sz="800" dirty="0">
                <a:latin typeface="Gill Sans Light"/>
                <a:ea typeface="+mn-ea"/>
                <a:cs typeface="Gill Sans Light"/>
              </a:rPr>
              <a:t>- Ecole Doctorale de l'Université de Savoie - 2007</a:t>
            </a:r>
          </a:p>
          <a:p>
            <a:pPr algn="just" defTabSz="995363">
              <a:defRPr/>
            </a:pPr>
            <a:r>
              <a:rPr lang="fr-FR" sz="800" b="1" dirty="0">
                <a:latin typeface="Gill Sans Light"/>
                <a:ea typeface="+mn-ea"/>
                <a:cs typeface="Gill Sans Light"/>
              </a:rPr>
              <a:t>Développement de l'acuité sensorielle - </a:t>
            </a:r>
            <a:r>
              <a:rPr lang="fr-FR" sz="800" dirty="0" err="1">
                <a:latin typeface="Gill Sans Light"/>
                <a:ea typeface="+mn-ea"/>
                <a:cs typeface="Gill Sans Light"/>
              </a:rPr>
              <a:t>Ac'Sens</a:t>
            </a:r>
            <a:r>
              <a:rPr lang="fr-FR" sz="800" dirty="0">
                <a:latin typeface="Gill Sans Light"/>
                <a:ea typeface="+mn-ea"/>
                <a:cs typeface="Gill Sans Light"/>
              </a:rPr>
              <a:t> – Grenoble 2005</a:t>
            </a:r>
          </a:p>
          <a:p>
            <a:pPr algn="just" defTabSz="995363">
              <a:defRPr/>
            </a:pPr>
            <a:r>
              <a:rPr lang="fr-FR" sz="800" b="1" dirty="0">
                <a:latin typeface="Gill Sans Light"/>
                <a:ea typeface="+mn-ea"/>
                <a:cs typeface="Gill Sans Light"/>
              </a:rPr>
              <a:t>Coach Professionnel Certifié </a:t>
            </a:r>
            <a:r>
              <a:rPr lang="fr-FR" sz="800" dirty="0">
                <a:latin typeface="Gill Sans Light"/>
                <a:ea typeface="+mn-ea"/>
                <a:cs typeface="Gill Sans Light"/>
              </a:rPr>
              <a:t>- Institut Coaching International – Genève – 2003</a:t>
            </a:r>
          </a:p>
          <a:p>
            <a:pPr algn="just" defTabSz="995363">
              <a:defRPr/>
            </a:pPr>
            <a:r>
              <a:rPr lang="fr-FR" sz="800" b="1" dirty="0">
                <a:latin typeface="Gill Sans Light"/>
                <a:ea typeface="+mn-ea"/>
                <a:cs typeface="Gill Sans Light"/>
              </a:rPr>
              <a:t>PNL </a:t>
            </a:r>
            <a:r>
              <a:rPr lang="fr-FR" sz="800" dirty="0">
                <a:latin typeface="Gill Sans Light"/>
                <a:ea typeface="+mn-ea"/>
                <a:cs typeface="Gill Sans Light"/>
              </a:rPr>
              <a:t>et</a:t>
            </a:r>
            <a:r>
              <a:rPr lang="fr-FR" sz="800" b="1" dirty="0">
                <a:latin typeface="Gill Sans Light"/>
                <a:ea typeface="+mn-ea"/>
                <a:cs typeface="Gill Sans Light"/>
              </a:rPr>
              <a:t> AT </a:t>
            </a:r>
            <a:r>
              <a:rPr lang="fr-FR" sz="800" dirty="0">
                <a:latin typeface="Gill Sans Light"/>
                <a:ea typeface="+mn-ea"/>
                <a:cs typeface="Gill Sans Light"/>
              </a:rPr>
              <a:t>- Christel </a:t>
            </a:r>
            <a:r>
              <a:rPr lang="fr-FR" sz="800" dirty="0" err="1">
                <a:latin typeface="Gill Sans Light"/>
                <a:ea typeface="+mn-ea"/>
                <a:cs typeface="Gill Sans Light"/>
              </a:rPr>
              <a:t>Petitcolin</a:t>
            </a:r>
            <a:r>
              <a:rPr lang="fr-FR" sz="800" dirty="0">
                <a:latin typeface="Gill Sans Light"/>
                <a:ea typeface="+mn-ea"/>
                <a:cs typeface="Gill Sans Light"/>
              </a:rPr>
              <a:t> – Annecy – 1997</a:t>
            </a:r>
          </a:p>
          <a:p>
            <a:pPr algn="just" defTabSz="995363">
              <a:defRPr/>
            </a:pPr>
            <a:endParaRPr lang="fr-FR" sz="800" dirty="0">
              <a:latin typeface="Gill Sans Light"/>
              <a:ea typeface="+mn-ea"/>
              <a:cs typeface="Gill Sans Light"/>
            </a:endParaRPr>
          </a:p>
        </p:txBody>
      </p:sp>
      <p:sp>
        <p:nvSpPr>
          <p:cNvPr id="9" name="Line 31"/>
          <p:cNvSpPr>
            <a:spLocks noChangeShapeType="1"/>
          </p:cNvSpPr>
          <p:nvPr/>
        </p:nvSpPr>
        <p:spPr bwMode="auto">
          <a:xfrm>
            <a:off x="5109163" y="2130178"/>
            <a:ext cx="1368425" cy="0"/>
          </a:xfrm>
          <a:prstGeom prst="line">
            <a:avLst/>
          </a:prstGeom>
          <a:noFill/>
          <a:ln w="12700" cmpd="sng">
            <a:solidFill>
              <a:schemeClr val="tx1">
                <a:lumMod val="75000"/>
                <a:lumOff val="25000"/>
              </a:schemeClr>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1" name="Text Box 10"/>
          <p:cNvSpPr txBox="1">
            <a:spLocks noChangeArrowheads="1"/>
          </p:cNvSpPr>
          <p:nvPr/>
        </p:nvSpPr>
        <p:spPr bwMode="auto">
          <a:xfrm>
            <a:off x="4535488" y="4928922"/>
            <a:ext cx="2665412" cy="308180"/>
          </a:xfrm>
          <a:prstGeom prst="rect">
            <a:avLst/>
          </a:prstGeom>
          <a:solidFill>
            <a:srgbClr val="4D4D4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101998" tIns="51000" rIns="101998" bIns="51000">
            <a:spAutoFit/>
          </a:bodyPr>
          <a:lstStyle>
            <a:lvl1pPr defTabSz="1019175" eaLnBrk="0" hangingPunct="0">
              <a:defRPr sz="2400">
                <a:solidFill>
                  <a:schemeClr val="tx1"/>
                </a:solidFill>
                <a:latin typeface="Arial" charset="0"/>
                <a:ea typeface="ＭＳ Ｐゴシック" charset="0"/>
                <a:cs typeface="ＭＳ Ｐゴシック" charset="0"/>
              </a:defRPr>
            </a:lvl1pPr>
            <a:lvl2pPr marL="742950" indent="-285750" defTabSz="1019175" eaLnBrk="0" hangingPunct="0">
              <a:defRPr sz="2400">
                <a:solidFill>
                  <a:schemeClr val="tx1"/>
                </a:solidFill>
                <a:latin typeface="Arial" charset="0"/>
                <a:ea typeface="ＭＳ Ｐゴシック" charset="0"/>
              </a:defRPr>
            </a:lvl2pPr>
            <a:lvl3pPr marL="1143000" indent="-228600" defTabSz="1019175" eaLnBrk="0" hangingPunct="0">
              <a:defRPr sz="2400">
                <a:solidFill>
                  <a:schemeClr val="tx1"/>
                </a:solidFill>
                <a:latin typeface="Arial" charset="0"/>
                <a:ea typeface="ＭＳ Ｐゴシック" charset="0"/>
              </a:defRPr>
            </a:lvl3pPr>
            <a:lvl4pPr marL="1600200" indent="-228600" defTabSz="1019175" eaLnBrk="0" hangingPunct="0">
              <a:defRPr sz="2400">
                <a:solidFill>
                  <a:schemeClr val="tx1"/>
                </a:solidFill>
                <a:latin typeface="Arial" charset="0"/>
                <a:ea typeface="ＭＳ Ｐゴシック" charset="0"/>
              </a:defRPr>
            </a:lvl4pPr>
            <a:lvl5pPr marL="2057400" indent="-228600" defTabSz="1019175" eaLnBrk="0" hangingPunct="0">
              <a:defRPr sz="2400">
                <a:solidFill>
                  <a:schemeClr val="tx1"/>
                </a:solidFill>
                <a:latin typeface="Arial" charset="0"/>
                <a:ea typeface="ＭＳ Ｐゴシック" charset="0"/>
              </a:defRPr>
            </a:lvl5pPr>
            <a:lvl6pPr marL="2514600" indent="-228600" defTabSz="10191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10191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10191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10191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fr-FR" sz="1600" dirty="0">
                <a:solidFill>
                  <a:schemeClr val="bg1"/>
                </a:solidFill>
                <a:latin typeface="Gill Sans Light"/>
                <a:cs typeface="Gill Sans Light"/>
              </a:rPr>
              <a:t>Recherches &amp; publications </a:t>
            </a:r>
          </a:p>
        </p:txBody>
      </p:sp>
      <p:sp>
        <p:nvSpPr>
          <p:cNvPr id="12" name="Rectangle 11"/>
          <p:cNvSpPr>
            <a:spLocks noChangeArrowheads="1"/>
          </p:cNvSpPr>
          <p:nvPr/>
        </p:nvSpPr>
        <p:spPr bwMode="auto">
          <a:xfrm>
            <a:off x="4620764" y="5216954"/>
            <a:ext cx="2580136" cy="3657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1998" tIns="51000" rIns="101998" bIns="51000">
            <a:spAutoFit/>
          </a:bodyPr>
          <a:lstStyle/>
          <a:p>
            <a:pPr indent="-74613" algn="just" defTabSz="1019175"/>
            <a:r>
              <a:rPr lang="fr-FR" sz="800" b="1" dirty="0">
                <a:latin typeface="Gill Sans Light"/>
                <a:cs typeface="Gill Sans Light"/>
              </a:rPr>
              <a:t>Recherche intervention "Management Durable" pour BforBank Groupe Crédit Agricole [2011-2012]</a:t>
            </a:r>
          </a:p>
          <a:p>
            <a:pPr indent="-74613" algn="just" defTabSz="1019175"/>
            <a:r>
              <a:rPr lang="fr-FR" sz="800" b="1" dirty="0">
                <a:latin typeface="Gill Sans Light"/>
                <a:cs typeface="Gill Sans Light"/>
              </a:rPr>
              <a:t>"Les modes de gestion des cadres en difficulté </a:t>
            </a:r>
            <a:r>
              <a:rPr lang="fr-FR" sz="800" dirty="0">
                <a:latin typeface="Gill Sans Light"/>
                <a:cs typeface="Gill Sans Light"/>
              </a:rPr>
              <a:t>– Cadres en difficulté et contrat psychologique – Quatre regards sur les cadres en difficulté" - APEC – 2010</a:t>
            </a:r>
          </a:p>
          <a:p>
            <a:pPr indent="-74613" algn="just" defTabSz="1019175"/>
            <a:r>
              <a:rPr lang="fr-FR" sz="800" b="1" dirty="0">
                <a:latin typeface="Gill Sans Light"/>
                <a:cs typeface="Gill Sans Light"/>
              </a:rPr>
              <a:t>"Repenser le bien-être au travail" </a:t>
            </a:r>
            <a:r>
              <a:rPr lang="fr-FR" sz="800" dirty="0">
                <a:latin typeface="Gill Sans Light"/>
                <a:cs typeface="Gill Sans Light"/>
              </a:rPr>
              <a:t>Angela Portela, Romain </a:t>
            </a:r>
            <a:r>
              <a:rPr lang="fr-FR" sz="800" dirty="0" err="1">
                <a:latin typeface="Gill Sans Light"/>
                <a:cs typeface="Gill Sans Light"/>
              </a:rPr>
              <a:t>Giry</a:t>
            </a:r>
            <a:r>
              <a:rPr lang="fr-FR" sz="800" dirty="0">
                <a:latin typeface="Gill Sans Light"/>
                <a:cs typeface="Gill Sans Light"/>
              </a:rPr>
              <a:t> – </a:t>
            </a:r>
            <a:r>
              <a:rPr lang="fr-FR" sz="800" dirty="0" err="1">
                <a:latin typeface="Gill Sans Light"/>
                <a:cs typeface="Gill Sans Light"/>
              </a:rPr>
              <a:t>Studyrama</a:t>
            </a:r>
            <a:r>
              <a:rPr lang="fr-FR" sz="800" dirty="0">
                <a:latin typeface="Gill Sans Light"/>
                <a:cs typeface="Gill Sans Light"/>
              </a:rPr>
              <a:t> – 2010 – Participation en tant qu'expert</a:t>
            </a:r>
          </a:p>
          <a:p>
            <a:pPr indent="-74613" algn="just" defTabSz="1019175"/>
            <a:r>
              <a:rPr lang="fr-FR" sz="800" b="1" dirty="0">
                <a:latin typeface="Gill Sans Light"/>
                <a:cs typeface="Gill Sans Light"/>
              </a:rPr>
              <a:t>"AGIR EN COACH, Les bonnes pratiques du coaching professionnel."</a:t>
            </a:r>
            <a:r>
              <a:rPr lang="fr-FR" sz="800" dirty="0">
                <a:latin typeface="Gill Sans Light"/>
                <a:cs typeface="Gill Sans Light"/>
              </a:rPr>
              <a:t> –ESF éditeur – </a:t>
            </a:r>
            <a:r>
              <a:rPr lang="fr-FR" sz="800" dirty="0" err="1">
                <a:latin typeface="Gill Sans Light"/>
                <a:cs typeface="Gill Sans Light"/>
              </a:rPr>
              <a:t>FFCPro</a:t>
            </a:r>
            <a:r>
              <a:rPr lang="fr-FR" sz="800" dirty="0">
                <a:latin typeface="Gill Sans Light"/>
                <a:cs typeface="Gill Sans Light"/>
              </a:rPr>
              <a:t> -  2007 – Co-auteur</a:t>
            </a:r>
          </a:p>
          <a:p>
            <a:pPr indent="-74613" algn="just" defTabSz="1019175"/>
            <a:r>
              <a:rPr lang="fr-FR" sz="800" b="1" dirty="0">
                <a:latin typeface="Gill Sans Light"/>
                <a:cs typeface="Gill Sans Light"/>
              </a:rPr>
              <a:t>"Du Développement Durable au Management Durable. Quel management des hommes pour le développement durable ?"</a:t>
            </a:r>
            <a:r>
              <a:rPr lang="fr-FR" sz="800" dirty="0">
                <a:latin typeface="Gill Sans Light"/>
                <a:cs typeface="Gill Sans Light"/>
              </a:rPr>
              <a:t> –</a:t>
            </a:r>
            <a:r>
              <a:rPr lang="fr-FR" sz="800" dirty="0" err="1">
                <a:latin typeface="Gill Sans Light"/>
                <a:cs typeface="Gill Sans Light"/>
              </a:rPr>
              <a:t>Working</a:t>
            </a:r>
            <a:r>
              <a:rPr lang="fr-FR" sz="800" dirty="0">
                <a:latin typeface="Gill Sans Light"/>
                <a:cs typeface="Gill Sans Light"/>
              </a:rPr>
              <a:t> </a:t>
            </a:r>
            <a:r>
              <a:rPr lang="fr-FR" sz="800" dirty="0" err="1">
                <a:latin typeface="Gill Sans Light"/>
                <a:cs typeface="Gill Sans Light"/>
              </a:rPr>
              <a:t>paper</a:t>
            </a:r>
            <a:r>
              <a:rPr lang="fr-FR" sz="800" dirty="0">
                <a:latin typeface="Gill Sans Light"/>
                <a:cs typeface="Gill Sans Light"/>
              </a:rPr>
              <a:t> - 2007</a:t>
            </a:r>
          </a:p>
          <a:p>
            <a:pPr indent="-74613" algn="just" defTabSz="1019175"/>
            <a:r>
              <a:rPr lang="fr-FR" sz="800" b="1" dirty="0">
                <a:latin typeface="Gill Sans Light"/>
                <a:cs typeface="Gill Sans Light"/>
              </a:rPr>
              <a:t>"Aime-toi et le ciel t'aimera ! Coaching de managers, estime de soi et management."</a:t>
            </a:r>
            <a:r>
              <a:rPr lang="fr-FR" sz="800" dirty="0">
                <a:latin typeface="Gill Sans Light"/>
                <a:cs typeface="Gill Sans Light"/>
              </a:rPr>
              <a:t> Colloque Coaching, Sport et Management. </a:t>
            </a:r>
            <a:r>
              <a:rPr lang="fr-FR" sz="800" dirty="0" err="1">
                <a:latin typeface="Gill Sans Light"/>
                <a:cs typeface="Gill Sans Light"/>
              </a:rPr>
              <a:t>EMLyon</a:t>
            </a:r>
            <a:r>
              <a:rPr lang="fr-FR" sz="800" dirty="0">
                <a:latin typeface="Gill Sans Light"/>
                <a:cs typeface="Gill Sans Light"/>
              </a:rPr>
              <a:t> – 2006</a:t>
            </a:r>
          </a:p>
          <a:p>
            <a:pPr indent="-74613" algn="just" defTabSz="1019175"/>
            <a:r>
              <a:rPr lang="fr-FR" sz="800" b="1" dirty="0">
                <a:latin typeface="Gill Sans Light"/>
                <a:cs typeface="Gill Sans Light"/>
              </a:rPr>
              <a:t>"Estime de soi, Management et Management de l'estime de soi – Une nouvelle voie pour un management humaniste des hommes Approche théorique" </a:t>
            </a:r>
            <a:r>
              <a:rPr lang="fr-FR" sz="800" dirty="0">
                <a:latin typeface="Gill Sans Light"/>
                <a:cs typeface="Gill Sans Light"/>
              </a:rPr>
              <a:t>– Mémoire de Master - IREGE - 2006.</a:t>
            </a:r>
          </a:p>
          <a:p>
            <a:pPr indent="-74613" algn="just" defTabSz="1019175"/>
            <a:r>
              <a:rPr lang="fr-FR" sz="800" b="1" dirty="0">
                <a:latin typeface="Gill Sans Light"/>
                <a:cs typeface="Gill Sans Light"/>
              </a:rPr>
              <a:t>"La firme a-t-elle un cerveau et comment peut-elle l'utiliser dans le cadre d'une stratégie d'innovation permanente et durable ? Apports de la biologie du comportement à l'innovation"</a:t>
            </a:r>
            <a:r>
              <a:rPr lang="fr-FR" sz="800" dirty="0">
                <a:latin typeface="Gill Sans Light"/>
                <a:cs typeface="Gill Sans Light"/>
              </a:rPr>
              <a:t> - </a:t>
            </a:r>
            <a:r>
              <a:rPr lang="fr-FR" sz="800" dirty="0" err="1">
                <a:latin typeface="Gill Sans Light"/>
                <a:cs typeface="Gill Sans Light"/>
              </a:rPr>
              <a:t>Working</a:t>
            </a:r>
            <a:r>
              <a:rPr lang="fr-FR" sz="800" dirty="0">
                <a:latin typeface="Gill Sans Light"/>
                <a:cs typeface="Gill Sans Light"/>
              </a:rPr>
              <a:t> </a:t>
            </a:r>
            <a:r>
              <a:rPr lang="fr-FR" sz="800" dirty="0" err="1">
                <a:latin typeface="Gill Sans Light"/>
                <a:cs typeface="Gill Sans Light"/>
              </a:rPr>
              <a:t>paper</a:t>
            </a:r>
            <a:r>
              <a:rPr lang="fr-FR" sz="800" dirty="0">
                <a:latin typeface="Gill Sans Light"/>
                <a:cs typeface="Gill Sans Light"/>
              </a:rPr>
              <a:t> - 2006</a:t>
            </a:r>
          </a:p>
          <a:p>
            <a:pPr indent="-74613" algn="just" defTabSz="1019175"/>
            <a:r>
              <a:rPr lang="fr-FR" sz="800" b="1" dirty="0">
                <a:latin typeface="Gill Sans Light"/>
                <a:cs typeface="Gill Sans Light"/>
              </a:rPr>
              <a:t>Épidémiologie &amp; prise en charge des addictions et du Sida </a:t>
            </a:r>
            <a:r>
              <a:rPr lang="fr-FR" sz="800" dirty="0">
                <a:latin typeface="Gill Sans Light"/>
                <a:cs typeface="Gill Sans Light"/>
              </a:rPr>
              <a:t>au Vietnam -2000, Afrique du Sud -1999, Roumanie -1998</a:t>
            </a:r>
          </a:p>
          <a:p>
            <a:pPr indent="-74613" algn="just" defTabSz="1019175"/>
            <a:r>
              <a:rPr lang="fr-FR" sz="800" b="1" dirty="0">
                <a:latin typeface="Gill Sans Light"/>
                <a:cs typeface="Gill Sans Light"/>
              </a:rPr>
              <a:t>Épidémiologie &amp; prise en charge du dopage </a:t>
            </a:r>
            <a:r>
              <a:rPr lang="fr-FR" sz="800" dirty="0">
                <a:latin typeface="Gill Sans Light"/>
                <a:cs typeface="Gill Sans Light"/>
              </a:rPr>
              <a:t>aux États-Unis et Canada -1999</a:t>
            </a:r>
          </a:p>
          <a:p>
            <a:pPr indent="-74613" algn="just" defTabSz="1019175"/>
            <a:r>
              <a:rPr lang="fr-FR" sz="800" b="1" dirty="0">
                <a:latin typeface="Gill Sans Light"/>
                <a:cs typeface="Gill Sans Light"/>
              </a:rPr>
              <a:t>"Création d'un mailing" et "Rentabilité d'un Mailing" </a:t>
            </a:r>
            <a:r>
              <a:rPr lang="fr-FR" sz="800" dirty="0">
                <a:latin typeface="Gill Sans Light"/>
                <a:cs typeface="Gill Sans Light"/>
              </a:rPr>
              <a:t>magazine Couleur Succès – 1998</a:t>
            </a:r>
          </a:p>
        </p:txBody>
      </p:sp>
      <p:sp>
        <p:nvSpPr>
          <p:cNvPr id="13" name="Text Box 10"/>
          <p:cNvSpPr txBox="1">
            <a:spLocks noChangeArrowheads="1"/>
          </p:cNvSpPr>
          <p:nvPr/>
        </p:nvSpPr>
        <p:spPr bwMode="auto">
          <a:xfrm>
            <a:off x="4580730" y="8946777"/>
            <a:ext cx="2646363" cy="308180"/>
          </a:xfrm>
          <a:prstGeom prst="rect">
            <a:avLst/>
          </a:prstGeom>
          <a:solidFill>
            <a:srgbClr val="4D4D4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101998" tIns="51000" rIns="101998" bIns="51000">
            <a:spAutoFit/>
          </a:bodyPr>
          <a:lstStyle>
            <a:defPPr>
              <a:defRPr lang="fr-FR"/>
            </a:defPPr>
            <a:lvl1pPr defTabSz="1019175" eaLnBrk="1" hangingPunct="1">
              <a:lnSpc>
                <a:spcPct val="80000"/>
              </a:lnSpc>
              <a:defRPr sz="1600">
                <a:solidFill>
                  <a:schemeClr val="bg1"/>
                </a:solidFill>
                <a:latin typeface="Gill Sans Light"/>
                <a:cs typeface="Gill Sans Light"/>
              </a:defRPr>
            </a:lvl1pPr>
            <a:lvl2pPr marL="742950" indent="-285750" defTabSz="1019175" eaLnBrk="0" hangingPunct="0">
              <a:defRPr sz="2400"/>
            </a:lvl2pPr>
            <a:lvl3pPr marL="1143000" indent="-228600" defTabSz="1019175" eaLnBrk="0" hangingPunct="0">
              <a:defRPr sz="2400"/>
            </a:lvl3pPr>
            <a:lvl4pPr marL="1600200" indent="-228600" defTabSz="1019175" eaLnBrk="0" hangingPunct="0">
              <a:defRPr sz="2400"/>
            </a:lvl4pPr>
            <a:lvl5pPr marL="2057400" indent="-228600" defTabSz="1019175" eaLnBrk="0" hangingPunct="0">
              <a:defRPr sz="2400"/>
            </a:lvl5pPr>
            <a:lvl6pPr marL="2514600" indent="-228600" defTabSz="1019175" eaLnBrk="0" fontAlgn="base" hangingPunct="0">
              <a:spcBef>
                <a:spcPct val="0"/>
              </a:spcBef>
              <a:spcAft>
                <a:spcPct val="0"/>
              </a:spcAft>
              <a:defRPr sz="2400"/>
            </a:lvl6pPr>
            <a:lvl7pPr marL="2971800" indent="-228600" defTabSz="1019175" eaLnBrk="0" fontAlgn="base" hangingPunct="0">
              <a:spcBef>
                <a:spcPct val="0"/>
              </a:spcBef>
              <a:spcAft>
                <a:spcPct val="0"/>
              </a:spcAft>
              <a:defRPr sz="2400"/>
            </a:lvl7pPr>
            <a:lvl8pPr marL="3429000" indent="-228600" defTabSz="1019175" eaLnBrk="0" fontAlgn="base" hangingPunct="0">
              <a:spcBef>
                <a:spcPct val="0"/>
              </a:spcBef>
              <a:spcAft>
                <a:spcPct val="0"/>
              </a:spcAft>
              <a:defRPr sz="2400"/>
            </a:lvl8pPr>
            <a:lvl9pPr marL="3886200" indent="-228600" defTabSz="1019175" eaLnBrk="0" fontAlgn="base" hangingPunct="0">
              <a:spcBef>
                <a:spcPct val="0"/>
              </a:spcBef>
              <a:spcAft>
                <a:spcPct val="0"/>
              </a:spcAft>
              <a:defRPr sz="2400"/>
            </a:lvl9pPr>
          </a:lstStyle>
          <a:p>
            <a:r>
              <a:rPr lang="fr-FR" dirty="0"/>
              <a:t>Rubriques &amp; broc </a:t>
            </a:r>
          </a:p>
        </p:txBody>
      </p:sp>
      <p:sp>
        <p:nvSpPr>
          <p:cNvPr id="14" name="Rectangle 11"/>
          <p:cNvSpPr>
            <a:spLocks noChangeArrowheads="1"/>
          </p:cNvSpPr>
          <p:nvPr/>
        </p:nvSpPr>
        <p:spPr bwMode="auto">
          <a:xfrm>
            <a:off x="216074" y="8825197"/>
            <a:ext cx="4050431" cy="841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1998" tIns="51000" rIns="101998" bIns="51000">
            <a:spAutoFit/>
          </a:bodyPr>
          <a:lstStyle/>
          <a:p>
            <a:pPr indent="-74613" algn="just" defTabSz="1019175"/>
            <a:r>
              <a:rPr lang="fr-FR" sz="800" b="1" dirty="0">
                <a:latin typeface="Gill Sans"/>
                <a:cs typeface="Gill Sans"/>
              </a:rPr>
              <a:t>Expert auprès du Ministère Jeunesse &amp; Sports </a:t>
            </a:r>
            <a:r>
              <a:rPr lang="fr-FR" sz="800" dirty="0">
                <a:latin typeface="Gill Sans Light"/>
                <a:cs typeface="Gill Sans Light"/>
              </a:rPr>
              <a:t>- Prévention et lutte contre le dopage - [1999-2000]</a:t>
            </a:r>
          </a:p>
          <a:p>
            <a:pPr indent="-74613" algn="just" defTabSz="1019175"/>
            <a:endParaRPr lang="fr-FR" sz="800" dirty="0">
              <a:latin typeface="Gill Sans Light"/>
              <a:cs typeface="Gill Sans Light"/>
            </a:endParaRPr>
          </a:p>
          <a:p>
            <a:pPr indent="-74613" algn="just" defTabSz="1019175"/>
            <a:r>
              <a:rPr lang="fr-FR" sz="800" b="1" dirty="0">
                <a:latin typeface="Gill Sans"/>
                <a:cs typeface="Gill Sans"/>
              </a:rPr>
              <a:t>Président et Vice président du Chalet du </a:t>
            </a:r>
            <a:r>
              <a:rPr lang="fr-FR" sz="800" b="1" dirty="0" err="1">
                <a:latin typeface="Gill Sans"/>
                <a:cs typeface="Gill Sans"/>
              </a:rPr>
              <a:t>Thianty</a:t>
            </a:r>
            <a:r>
              <a:rPr lang="fr-FR" sz="800" b="1" dirty="0">
                <a:latin typeface="Gill Sans"/>
                <a:cs typeface="Gill Sans"/>
              </a:rPr>
              <a:t> </a:t>
            </a:r>
            <a:r>
              <a:rPr lang="fr-FR" sz="800" dirty="0">
                <a:latin typeface="Gill Sans Light"/>
                <a:cs typeface="Gill Sans Light"/>
              </a:rPr>
              <a:t>- Centre thérapeutique résidentiel pour personnes dépendantes (addiction et dopage) – [1998-2003]</a:t>
            </a:r>
          </a:p>
          <a:p>
            <a:pPr indent="-74613" algn="just" defTabSz="1019175"/>
            <a:endParaRPr lang="fr-FR" sz="800" dirty="0">
              <a:latin typeface="Gill Sans Light"/>
              <a:cs typeface="Gill Sans Light"/>
            </a:endParaRPr>
          </a:p>
        </p:txBody>
      </p:sp>
      <p:sp>
        <p:nvSpPr>
          <p:cNvPr id="18" name="Rectangle 17"/>
          <p:cNvSpPr/>
          <p:nvPr/>
        </p:nvSpPr>
        <p:spPr bwMode="auto">
          <a:xfrm>
            <a:off x="144066" y="782015"/>
            <a:ext cx="4248472" cy="3600401"/>
          </a:xfrm>
          <a:prstGeom prst="rect">
            <a:avLst/>
          </a:prstGeom>
          <a:no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marR="0" algn="l" defTabSz="936625" rtl="0" eaLnBrk="1" fontAlgn="base" latinLnBrk="0" hangingPunct="1">
              <a:lnSpc>
                <a:spcPct val="100000"/>
              </a:lnSpc>
              <a:spcBef>
                <a:spcPct val="0"/>
              </a:spcBef>
              <a:spcAft>
                <a:spcPct val="0"/>
              </a:spcAft>
              <a:buClrTx/>
              <a:buSzTx/>
              <a:buFontTx/>
              <a:buNone/>
              <a:tabLst>
                <a:tab pos="93663" algn="l"/>
              </a:tabLst>
            </a:pPr>
            <a:endParaRPr kumimoji="0" lang="fr-FR" sz="1600" u="none" strike="noStrike" cap="none" normalizeH="0" baseline="0" dirty="0">
              <a:ln>
                <a:noFill/>
              </a:ln>
              <a:solidFill>
                <a:schemeClr val="bg1"/>
              </a:solidFill>
              <a:effectLst/>
              <a:latin typeface="Gill Sans Light"/>
              <a:cs typeface="Gill Sans Light"/>
            </a:endParaRPr>
          </a:p>
        </p:txBody>
      </p:sp>
      <p:sp>
        <p:nvSpPr>
          <p:cNvPr id="17" name="Rectangle 38"/>
          <p:cNvSpPr>
            <a:spLocks noChangeArrowheads="1"/>
          </p:cNvSpPr>
          <p:nvPr/>
        </p:nvSpPr>
        <p:spPr bwMode="auto">
          <a:xfrm>
            <a:off x="197670" y="621210"/>
            <a:ext cx="1170532" cy="318440"/>
          </a:xfrm>
          <a:prstGeom prst="rect">
            <a:avLst/>
          </a:prstGeom>
          <a:solidFill>
            <a:schemeClr val="bg1"/>
          </a:solidFill>
          <a:ln>
            <a:noFill/>
          </a:ln>
        </p:spPr>
        <p:txBody>
          <a:bodyPr wrap="square" lIns="0" tIns="51000" rIns="0" bIns="51000">
            <a:spAutoFit/>
          </a:bodyPr>
          <a:lstStyle/>
          <a:p>
            <a:pPr algn="ctr" defTabSz="1019175"/>
            <a:r>
              <a:rPr lang="fr-FR" sz="1400" b="1" dirty="0">
                <a:solidFill>
                  <a:srgbClr val="4D4D4D"/>
                </a:solidFill>
                <a:latin typeface="Gill Sans"/>
                <a:cs typeface="Gill Sans"/>
              </a:rPr>
              <a:t>Aujourd'hui</a:t>
            </a:r>
          </a:p>
        </p:txBody>
      </p:sp>
      <p:sp>
        <p:nvSpPr>
          <p:cNvPr id="5" name="Text Box 23"/>
          <p:cNvSpPr txBox="1">
            <a:spLocks noChangeArrowheads="1"/>
          </p:cNvSpPr>
          <p:nvPr/>
        </p:nvSpPr>
        <p:spPr bwMode="auto">
          <a:xfrm>
            <a:off x="144066" y="233809"/>
            <a:ext cx="3816424" cy="410773"/>
          </a:xfrm>
          <a:prstGeom prst="rect">
            <a:avLst/>
          </a:prstGeom>
          <a:solidFill>
            <a:srgbClr val="20273C"/>
          </a:solidFill>
          <a:ln>
            <a:noFill/>
          </a:ln>
        </p:spPr>
        <p:txBody>
          <a:bodyPr wrap="square" lIns="101998" tIns="51000" rIns="101998" bIns="51000">
            <a:spAutoFit/>
          </a:bodyPr>
          <a:lstStyle>
            <a:lvl1pPr defTabSz="1019175" eaLnBrk="0" hangingPunct="0">
              <a:defRPr sz="2400">
                <a:solidFill>
                  <a:schemeClr val="tx1"/>
                </a:solidFill>
                <a:latin typeface="Arial" charset="0"/>
                <a:ea typeface="ＭＳ Ｐゴシック" charset="0"/>
                <a:cs typeface="ＭＳ Ｐゴシック" charset="0"/>
              </a:defRPr>
            </a:lvl1pPr>
            <a:lvl2pPr marL="742950" indent="-285750" defTabSz="1019175" eaLnBrk="0" hangingPunct="0">
              <a:defRPr sz="2400">
                <a:solidFill>
                  <a:schemeClr val="tx1"/>
                </a:solidFill>
                <a:latin typeface="Arial" charset="0"/>
                <a:ea typeface="ＭＳ Ｐゴシック" charset="0"/>
              </a:defRPr>
            </a:lvl2pPr>
            <a:lvl3pPr marL="1143000" indent="-228600" defTabSz="1019175" eaLnBrk="0" hangingPunct="0">
              <a:defRPr sz="2400">
                <a:solidFill>
                  <a:schemeClr val="tx1"/>
                </a:solidFill>
                <a:latin typeface="Arial" charset="0"/>
                <a:ea typeface="ＭＳ Ｐゴシック" charset="0"/>
              </a:defRPr>
            </a:lvl3pPr>
            <a:lvl4pPr marL="1600200" indent="-228600" defTabSz="1019175" eaLnBrk="0" hangingPunct="0">
              <a:defRPr sz="2400">
                <a:solidFill>
                  <a:schemeClr val="tx1"/>
                </a:solidFill>
                <a:latin typeface="Arial" charset="0"/>
                <a:ea typeface="ＭＳ Ｐゴシック" charset="0"/>
              </a:defRPr>
            </a:lvl4pPr>
            <a:lvl5pPr marL="2057400" indent="-228600" defTabSz="1019175" eaLnBrk="0" hangingPunct="0">
              <a:defRPr sz="2400">
                <a:solidFill>
                  <a:schemeClr val="tx1"/>
                </a:solidFill>
                <a:latin typeface="Arial" charset="0"/>
                <a:ea typeface="ＭＳ Ｐゴシック" charset="0"/>
              </a:defRPr>
            </a:lvl5pPr>
            <a:lvl6pPr marL="2514600" indent="-228600" defTabSz="10191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10191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10191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10191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fr-FR" dirty="0">
                <a:solidFill>
                  <a:schemeClr val="bg1"/>
                </a:solidFill>
                <a:latin typeface="Gill Sans Light"/>
                <a:cs typeface="Gill Sans Light"/>
              </a:rPr>
              <a:t>Parcours </a:t>
            </a:r>
            <a:r>
              <a:rPr lang="fr-FR" b="1" dirty="0">
                <a:solidFill>
                  <a:schemeClr val="bg1"/>
                </a:solidFill>
                <a:latin typeface="Gill Sans"/>
                <a:cs typeface="Gill Sans"/>
              </a:rPr>
              <a:t>pro</a:t>
            </a:r>
            <a:r>
              <a:rPr lang="fr-FR" dirty="0">
                <a:solidFill>
                  <a:schemeClr val="bg1"/>
                </a:solidFill>
                <a:latin typeface="Gill Sans Light"/>
                <a:cs typeface="Gill Sans Light"/>
              </a:rPr>
              <a:t>fessionnel</a:t>
            </a:r>
          </a:p>
        </p:txBody>
      </p:sp>
      <p:sp>
        <p:nvSpPr>
          <p:cNvPr id="19" name="Rectangle 25"/>
          <p:cNvSpPr>
            <a:spLocks noChangeArrowheads="1"/>
          </p:cNvSpPr>
          <p:nvPr/>
        </p:nvSpPr>
        <p:spPr bwMode="auto">
          <a:xfrm>
            <a:off x="216075" y="854024"/>
            <a:ext cx="4032448" cy="3556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1998" tIns="51000" rIns="101998" bIns="51000">
            <a:spAutoFit/>
          </a:bodyPr>
          <a:lstStyle/>
          <a:p>
            <a:pPr indent="-74613" defTabSz="1019175"/>
            <a:r>
              <a:rPr lang="fr-FR" sz="900" b="1" dirty="0">
                <a:latin typeface="Gill Sans"/>
                <a:cs typeface="Gill Sans"/>
              </a:rPr>
              <a:t>Coach professionnel, préparateur mental &amp; superviseur </a:t>
            </a:r>
            <a:r>
              <a:rPr lang="fr-FR" sz="900" dirty="0">
                <a:latin typeface="Gill Sans Light"/>
                <a:cs typeface="Gill Sans Light"/>
              </a:rPr>
              <a:t>– Coach-manager - Annecy -  [2003</a:t>
            </a:r>
            <a:r>
              <a:rPr lang="fr-FR" sz="900" dirty="0">
                <a:latin typeface="Gill Sans Light"/>
                <a:cs typeface="Gill Sans Light"/>
                <a:sym typeface="Wingdings" charset="0"/>
              </a:rPr>
              <a:t></a:t>
            </a:r>
            <a:r>
              <a:rPr lang="fr-FR" sz="900" dirty="0">
                <a:latin typeface="Gill Sans Light"/>
                <a:cs typeface="Gill Sans Light"/>
              </a:rPr>
              <a:t/>
            </a:r>
            <a:br>
              <a:rPr lang="fr-FR" sz="900" dirty="0">
                <a:latin typeface="Gill Sans Light"/>
                <a:cs typeface="Gill Sans Light"/>
              </a:rPr>
            </a:br>
            <a:r>
              <a:rPr lang="fr-FR" sz="900" dirty="0">
                <a:latin typeface="Gill Sans Light"/>
                <a:cs typeface="Gill Sans Light"/>
              </a:rPr>
              <a:t>Accompagnements de dirigeants, de managers, de sportifs de haut niveau et de leurs équipes. Coaching stratégique, de performance, de médiation, de cohésion, d'accompagnement au changement et de transition personnelle et professionnelle. Supervision de coachs.</a:t>
            </a:r>
          </a:p>
          <a:p>
            <a:pPr algn="just" defTabSz="936625">
              <a:lnSpc>
                <a:spcPct val="80000"/>
              </a:lnSpc>
            </a:pPr>
            <a:endParaRPr lang="fr-FR" sz="900" b="1" dirty="0">
              <a:latin typeface="Gill Sans"/>
              <a:cs typeface="Gill Sans"/>
            </a:endParaRPr>
          </a:p>
          <a:p>
            <a:pPr algn="just" defTabSz="936625">
              <a:lnSpc>
                <a:spcPct val="80000"/>
              </a:lnSpc>
            </a:pPr>
            <a:r>
              <a:rPr lang="fr-FR" sz="900" b="1" dirty="0">
                <a:latin typeface="Gill Sans"/>
                <a:cs typeface="Gill Sans"/>
              </a:rPr>
              <a:t>Formateur, conférencier &amp; conseil en management</a:t>
            </a:r>
          </a:p>
          <a:p>
            <a:pPr algn="just" defTabSz="936625"/>
            <a:r>
              <a:rPr lang="fr-FR" sz="900" dirty="0">
                <a:latin typeface="Gill Sans Light"/>
                <a:cs typeface="Gill Sans Light"/>
              </a:rPr>
              <a:t>Formation continue et Universitaire. Interventions en management des hommes, développement de l'assertivité managériale, communication interpersonnelle, communication orale gestion des conflits, gestion du stress, développement personnel et professionnel.</a:t>
            </a:r>
          </a:p>
          <a:p>
            <a:pPr algn="just" defTabSz="936625"/>
            <a:r>
              <a:rPr lang="fr-FR" sz="800" b="1" dirty="0">
                <a:latin typeface="Gill Sans Light"/>
                <a:cs typeface="Gill Sans Light"/>
              </a:rPr>
              <a:t>Références</a:t>
            </a:r>
            <a:r>
              <a:rPr lang="fr-FR" sz="800" dirty="0">
                <a:latin typeface="Gill Sans Light"/>
                <a:cs typeface="Gill Sans Light"/>
              </a:rPr>
              <a:t> - </a:t>
            </a:r>
            <a:r>
              <a:rPr lang="fr-FR" sz="800" b="1" dirty="0">
                <a:latin typeface="Gill Sans Light"/>
                <a:cs typeface="Gill Sans Light"/>
              </a:rPr>
              <a:t>Privées</a:t>
            </a:r>
            <a:r>
              <a:rPr lang="fr-FR" sz="800" dirty="0">
                <a:latin typeface="Gill Sans Light"/>
                <a:cs typeface="Gill Sans Light"/>
              </a:rPr>
              <a:t> : Crédit Agricole, </a:t>
            </a:r>
            <a:r>
              <a:rPr lang="fr-FR" sz="800" dirty="0" err="1">
                <a:latin typeface="Gill Sans Light"/>
                <a:cs typeface="Gill Sans Light"/>
              </a:rPr>
              <a:t>Bforbank</a:t>
            </a:r>
            <a:r>
              <a:rPr lang="fr-FR" sz="800" dirty="0">
                <a:latin typeface="Gill Sans Light"/>
                <a:cs typeface="Gill Sans Light"/>
              </a:rPr>
              <a:t>, Toyota, Groupe Intersport, Total, SAMES KREMLIN, </a:t>
            </a:r>
            <a:r>
              <a:rPr lang="fr-FR" sz="800" dirty="0" err="1">
                <a:latin typeface="Gill Sans Light"/>
                <a:cs typeface="Gill Sans Light"/>
              </a:rPr>
              <a:t>Aventics</a:t>
            </a:r>
            <a:r>
              <a:rPr lang="fr-FR" sz="800" dirty="0">
                <a:latin typeface="Gill Sans Light"/>
                <a:cs typeface="Gill Sans Light"/>
              </a:rPr>
              <a:t>, Pme-pmi régionales, </a:t>
            </a:r>
            <a:r>
              <a:rPr lang="fr-FR" sz="800" dirty="0" err="1">
                <a:latin typeface="Gill Sans Light"/>
                <a:cs typeface="Gill Sans Light"/>
              </a:rPr>
              <a:t>Nicomak</a:t>
            </a:r>
            <a:r>
              <a:rPr lang="fr-FR" sz="800" dirty="0">
                <a:latin typeface="Gill Sans Light"/>
                <a:cs typeface="Gill Sans Light"/>
              </a:rPr>
              <a:t>, Prosneige, ESI SIMS, </a:t>
            </a:r>
            <a:r>
              <a:rPr lang="fr-FR" sz="800" dirty="0" err="1">
                <a:latin typeface="Gill Sans Light"/>
                <a:cs typeface="Gill Sans Light"/>
              </a:rPr>
              <a:t>Séphiroth</a:t>
            </a:r>
            <a:r>
              <a:rPr lang="fr-FR" sz="800" dirty="0">
                <a:latin typeface="Gill Sans Light"/>
                <a:cs typeface="Gill Sans Light"/>
              </a:rPr>
              <a:t>, …. </a:t>
            </a:r>
            <a:r>
              <a:rPr lang="fr-FR" sz="800" b="1" dirty="0">
                <a:latin typeface="Gill Sans Light"/>
                <a:cs typeface="Gill Sans Light"/>
              </a:rPr>
              <a:t>Publiques</a:t>
            </a:r>
            <a:r>
              <a:rPr lang="fr-FR" sz="800" dirty="0">
                <a:latin typeface="Gill Sans Light"/>
                <a:cs typeface="Gill Sans Light"/>
              </a:rPr>
              <a:t> : Ministères J&amp;S, MAE, Transition Ecologique, DDT, CITIA, CG 74, Collectivités territoriales,… </a:t>
            </a:r>
            <a:r>
              <a:rPr lang="fr-FR" sz="800" b="1" dirty="0">
                <a:latin typeface="Gill Sans Light"/>
                <a:cs typeface="Gill Sans Light"/>
              </a:rPr>
              <a:t>Enseignement</a:t>
            </a:r>
            <a:r>
              <a:rPr lang="fr-FR" sz="800" dirty="0">
                <a:latin typeface="Gill Sans Light"/>
                <a:cs typeface="Gill Sans Light"/>
              </a:rPr>
              <a:t> : Université de Savoie, Pierre Mendès France, de Lyon,  </a:t>
            </a:r>
            <a:r>
              <a:rPr lang="fr-FR" sz="800" dirty="0" err="1">
                <a:latin typeface="Gill Sans Light"/>
                <a:cs typeface="Gill Sans Light"/>
              </a:rPr>
              <a:t>Polytech</a:t>
            </a:r>
            <a:r>
              <a:rPr lang="fr-FR" sz="800" dirty="0">
                <a:latin typeface="Gill Sans Light"/>
                <a:cs typeface="Gill Sans Light"/>
              </a:rPr>
              <a:t> Annecy-Chambéry, Science Po Lyon, IFM Genève, ENSAM, ENPTE, ESC Chambéry, CESNI, IUT Annecy.</a:t>
            </a:r>
          </a:p>
          <a:p>
            <a:pPr algn="just" defTabSz="936625"/>
            <a:endParaRPr lang="fr-FR" sz="900" dirty="0">
              <a:latin typeface="Gill Sans Light"/>
              <a:cs typeface="Gill Sans Light"/>
            </a:endParaRPr>
          </a:p>
          <a:p>
            <a:pPr algn="just" defTabSz="936625"/>
            <a:r>
              <a:rPr lang="fr-FR" sz="900" b="1" dirty="0">
                <a:latin typeface="Gill Sans"/>
                <a:cs typeface="Gill Sans"/>
              </a:rPr>
              <a:t>Fondateur des Chaires de </a:t>
            </a:r>
            <a:r>
              <a:rPr lang="fr-FR" sz="900" b="1" i="1" dirty="0">
                <a:latin typeface="Gill Sans"/>
                <a:cs typeface="Gill Sans"/>
              </a:rPr>
              <a:t>Management Durable </a:t>
            </a:r>
            <a:r>
              <a:rPr lang="fr-FR" sz="900" b="1" dirty="0">
                <a:latin typeface="Gill Sans"/>
                <a:cs typeface="Gill Sans"/>
              </a:rPr>
              <a:t>et </a:t>
            </a:r>
            <a:r>
              <a:rPr lang="fr-FR" sz="900" b="1" i="1" dirty="0">
                <a:latin typeface="Gill Sans"/>
                <a:cs typeface="Gill Sans"/>
              </a:rPr>
              <a:t>Management &amp; Santé au travail</a:t>
            </a:r>
            <a:r>
              <a:rPr lang="fr-FR" sz="900" b="1" dirty="0">
                <a:latin typeface="Gill Sans"/>
                <a:cs typeface="Gill Sans"/>
              </a:rPr>
              <a:t> - Chercheur associé au Laboratoire de Gestion IREGE.</a:t>
            </a:r>
          </a:p>
          <a:p>
            <a:pPr algn="just" defTabSz="936625"/>
            <a:r>
              <a:rPr lang="fr-FR" sz="900" dirty="0">
                <a:latin typeface="Gill Sans Light"/>
                <a:cs typeface="Gill Sans Light"/>
              </a:rPr>
              <a:t>Développement d'une Chaire de Management Durable ou management humaniste des hommes. Recherche sur le lien entre l'estime de soi des manager et l'efficacité managériale. Développement du concept de Management Durable. Recherche, conférences, partenariat et formation.</a:t>
            </a:r>
          </a:p>
        </p:txBody>
      </p:sp>
      <p:sp>
        <p:nvSpPr>
          <p:cNvPr id="20" name="Rectangle 19"/>
          <p:cNvSpPr/>
          <p:nvPr/>
        </p:nvSpPr>
        <p:spPr bwMode="auto">
          <a:xfrm>
            <a:off x="144065" y="4571079"/>
            <a:ext cx="4248472" cy="2960027"/>
          </a:xfrm>
          <a:prstGeom prst="rect">
            <a:avLst/>
          </a:prstGeom>
          <a:no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marR="0" algn="l" defTabSz="936625" rtl="0" eaLnBrk="1" fontAlgn="base" latinLnBrk="0" hangingPunct="1">
              <a:lnSpc>
                <a:spcPct val="100000"/>
              </a:lnSpc>
              <a:spcBef>
                <a:spcPct val="0"/>
              </a:spcBef>
              <a:spcAft>
                <a:spcPct val="0"/>
              </a:spcAft>
              <a:buClrTx/>
              <a:buSzTx/>
              <a:buFontTx/>
              <a:buNone/>
              <a:tabLst>
                <a:tab pos="93663" algn="l"/>
              </a:tabLst>
            </a:pPr>
            <a:endParaRPr kumimoji="0" lang="fr-FR" sz="1600" u="none" strike="noStrike" cap="none" normalizeH="0" baseline="0" dirty="0">
              <a:ln>
                <a:noFill/>
              </a:ln>
              <a:solidFill>
                <a:schemeClr val="bg1"/>
              </a:solidFill>
              <a:effectLst/>
              <a:latin typeface="Gill Sans Light"/>
              <a:cs typeface="Gill Sans Light"/>
            </a:endParaRPr>
          </a:p>
        </p:txBody>
      </p:sp>
      <p:sp>
        <p:nvSpPr>
          <p:cNvPr id="21" name="Rectangle 38"/>
          <p:cNvSpPr>
            <a:spLocks noChangeArrowheads="1"/>
          </p:cNvSpPr>
          <p:nvPr/>
        </p:nvSpPr>
        <p:spPr bwMode="auto">
          <a:xfrm>
            <a:off x="197669" y="4410273"/>
            <a:ext cx="594469" cy="318440"/>
          </a:xfrm>
          <a:prstGeom prst="rect">
            <a:avLst/>
          </a:prstGeom>
          <a:solidFill>
            <a:schemeClr val="bg1"/>
          </a:solidFill>
          <a:ln>
            <a:noFill/>
          </a:ln>
        </p:spPr>
        <p:txBody>
          <a:bodyPr wrap="square" lIns="0" tIns="51000" rIns="0" bIns="51000">
            <a:spAutoFit/>
          </a:bodyPr>
          <a:lstStyle/>
          <a:p>
            <a:pPr algn="ctr" defTabSz="1019175"/>
            <a:r>
              <a:rPr lang="fr-FR" sz="1400" b="1" dirty="0">
                <a:solidFill>
                  <a:srgbClr val="4D4D4D"/>
                </a:solidFill>
                <a:latin typeface="Gill Sans"/>
                <a:cs typeface="Gill Sans"/>
              </a:rPr>
              <a:t>Hier</a:t>
            </a:r>
          </a:p>
        </p:txBody>
      </p:sp>
      <p:sp>
        <p:nvSpPr>
          <p:cNvPr id="22" name="Rectangle 25"/>
          <p:cNvSpPr>
            <a:spLocks noChangeArrowheads="1"/>
          </p:cNvSpPr>
          <p:nvPr/>
        </p:nvSpPr>
        <p:spPr bwMode="auto">
          <a:xfrm>
            <a:off x="216074" y="4643087"/>
            <a:ext cx="4032448" cy="2826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1998" tIns="51000" rIns="101998" bIns="51000">
            <a:spAutoFit/>
          </a:bodyPr>
          <a:lstStyle/>
          <a:p>
            <a:pPr indent="-74613" algn="just" defTabSz="1019175"/>
            <a:r>
              <a:rPr lang="fr-FR" sz="800" b="1" dirty="0">
                <a:latin typeface="Gill Sans"/>
                <a:cs typeface="Gill Sans"/>
              </a:rPr>
              <a:t>Directeur Général </a:t>
            </a:r>
            <a:r>
              <a:rPr lang="fr-FR" sz="800" dirty="0">
                <a:latin typeface="Gill Sans Light"/>
                <a:cs typeface="Gill Sans Light"/>
              </a:rPr>
              <a:t>– Les Papillons Blancs – Albertville – [2001-2003]</a:t>
            </a:r>
            <a:br>
              <a:rPr lang="fr-FR" sz="800" dirty="0">
                <a:latin typeface="Gill Sans Light"/>
                <a:cs typeface="Gill Sans Light"/>
              </a:rPr>
            </a:br>
            <a:r>
              <a:rPr lang="fr-FR" sz="800" dirty="0">
                <a:latin typeface="Gill Sans Light"/>
                <a:cs typeface="Gill Sans Light"/>
              </a:rPr>
              <a:t>Institut médico-social spécialisé handicap mental. Management de 4 directions de secteur et un siège, budget de 14M€, 300 salariés, 12 établissements &amp; services, 306 usagers. Chargé de Mission de redressement financier et social, </a:t>
            </a:r>
            <a:r>
              <a:rPr lang="fr-FR" altLang="ja-JP" sz="800" dirty="0">
                <a:latin typeface="Gill Sans Light"/>
                <a:cs typeface="Gill Sans Light"/>
              </a:rPr>
              <a:t>négociation avec partenaires, gestion des conflits sociaux, communication média. </a:t>
            </a:r>
            <a:r>
              <a:rPr lang="fr-FR" sz="800" dirty="0">
                <a:latin typeface="Gill Sans Light"/>
                <a:cs typeface="Gill Sans Light"/>
              </a:rPr>
              <a:t>Coordinateur départemental d'</a:t>
            </a:r>
            <a:r>
              <a:rPr lang="fr-FR" altLang="ja-JP" sz="800" dirty="0">
                <a:latin typeface="Gill Sans Light"/>
                <a:cs typeface="Gill Sans Light"/>
              </a:rPr>
              <a:t>un projet de regroupement de APEI.</a:t>
            </a:r>
          </a:p>
          <a:p>
            <a:pPr indent="-74613" algn="just" defTabSz="1019175"/>
            <a:endParaRPr lang="fr-FR" altLang="ja-JP" sz="800" dirty="0">
              <a:latin typeface="Gill Sans Light"/>
              <a:cs typeface="Gill Sans Light"/>
            </a:endParaRPr>
          </a:p>
          <a:p>
            <a:pPr algn="just" defTabSz="1019175"/>
            <a:r>
              <a:rPr lang="fr-FR" sz="800" b="1" dirty="0">
                <a:latin typeface="Gill Sans"/>
                <a:cs typeface="Gill Sans"/>
              </a:rPr>
              <a:t>Dirigeant Associé, </a:t>
            </a:r>
            <a:r>
              <a:rPr lang="fr-FR" sz="800" dirty="0">
                <a:latin typeface="Gill Sans"/>
                <a:cs typeface="Gill Sans"/>
              </a:rPr>
              <a:t>Consultant &amp; Coach </a:t>
            </a:r>
            <a:r>
              <a:rPr lang="fr-FR" sz="800" dirty="0">
                <a:latin typeface="Gill Sans Light"/>
                <a:cs typeface="Gill Sans Light"/>
              </a:rPr>
              <a:t>– ATENIUM - Annecy -  [1996-2003]</a:t>
            </a:r>
            <a:br>
              <a:rPr lang="fr-FR" sz="800" dirty="0">
                <a:latin typeface="Gill Sans Light"/>
                <a:cs typeface="Gill Sans Light"/>
              </a:rPr>
            </a:br>
            <a:r>
              <a:rPr lang="fr-FR" sz="800" dirty="0">
                <a:latin typeface="Gill Sans Light"/>
                <a:cs typeface="Gill Sans Light"/>
              </a:rPr>
              <a:t>Cabinet de conseil, de formation et d'accompagnement en développement. Développement d</a:t>
            </a:r>
            <a:r>
              <a:rPr lang="ja-JP" altLang="fr-FR" sz="800" dirty="0">
                <a:latin typeface="Gill Sans Light"/>
                <a:cs typeface="Gill Sans Light"/>
              </a:rPr>
              <a:t>’</a:t>
            </a:r>
            <a:r>
              <a:rPr lang="fr-FR" altLang="ja-JP" sz="800" dirty="0">
                <a:latin typeface="Gill Sans Light"/>
                <a:cs typeface="Gill Sans Light"/>
              </a:rPr>
              <a:t>un groupement de compétences, ingénierie de formation. </a:t>
            </a:r>
            <a:r>
              <a:rPr lang="fr-FR" sz="800" dirty="0">
                <a:latin typeface="Gill Sans Light"/>
                <a:cs typeface="Gill Sans Light"/>
              </a:rPr>
              <a:t>Consultant et formateur en stratégie, management des hommes et des organisations, marketing, communication interpersonnelle, outplacement, insertion et démarche qualité dans le secteur social.</a:t>
            </a:r>
          </a:p>
          <a:p>
            <a:pPr indent="-74613" algn="just" defTabSz="1019175"/>
            <a:endParaRPr lang="fr-FR" sz="800" dirty="0">
              <a:latin typeface="Gill Sans Light"/>
              <a:cs typeface="Gill Sans Light"/>
            </a:endParaRPr>
          </a:p>
          <a:p>
            <a:pPr algn="just" defTabSz="1019175"/>
            <a:r>
              <a:rPr lang="fr-FR" sz="800" b="1" dirty="0">
                <a:latin typeface="Gill Sans"/>
                <a:cs typeface="Gill Sans"/>
              </a:rPr>
              <a:t>Chargé de développement </a:t>
            </a:r>
            <a:r>
              <a:rPr lang="fr-FR" sz="800" dirty="0">
                <a:latin typeface="Gill Sans Light"/>
                <a:cs typeface="Gill Sans Light"/>
              </a:rPr>
              <a:t>– Le Génie des Glaciers - Chambéry -  [1995-1996]</a:t>
            </a:r>
            <a:br>
              <a:rPr lang="fr-FR" sz="800" dirty="0">
                <a:latin typeface="Gill Sans Light"/>
                <a:cs typeface="Gill Sans Light"/>
              </a:rPr>
            </a:br>
            <a:r>
              <a:rPr lang="fr-FR" sz="800" dirty="0">
                <a:latin typeface="Gill Sans Light"/>
                <a:cs typeface="Gill Sans Light"/>
              </a:rPr>
              <a:t>Maison d'Édition. Création et mise en œuvre de la stratégie de développement de la maison d'</a:t>
            </a:r>
            <a:r>
              <a:rPr lang="fr-FR" altLang="ja-JP" sz="800" dirty="0">
                <a:latin typeface="Gill Sans Light"/>
                <a:cs typeface="Gill Sans Light"/>
              </a:rPr>
              <a:t>édition. </a:t>
            </a:r>
            <a:r>
              <a:rPr lang="fr-FR" sz="800" dirty="0">
                <a:latin typeface="Gill Sans Light"/>
                <a:cs typeface="Gill Sans Light"/>
              </a:rPr>
              <a:t>Recherche et sélection d'</a:t>
            </a:r>
            <a:r>
              <a:rPr lang="fr-FR" altLang="ja-JP" sz="800" dirty="0">
                <a:latin typeface="Gill Sans Light"/>
                <a:cs typeface="Gill Sans Light"/>
              </a:rPr>
              <a:t>auteurs et d</a:t>
            </a:r>
            <a:r>
              <a:rPr lang="fr-FR" sz="800" dirty="0">
                <a:latin typeface="Gill Sans Light"/>
                <a:cs typeface="Gill Sans Light"/>
              </a:rPr>
              <a:t>éveloppement de la gamme produit, lancement de nouveaux produits (livres, magazine, CDROM). Gestion commerciale et management de l'</a:t>
            </a:r>
            <a:r>
              <a:rPr lang="fr-FR" altLang="ja-JP" sz="800" dirty="0">
                <a:latin typeface="Gill Sans Light"/>
                <a:cs typeface="Gill Sans Light"/>
              </a:rPr>
              <a:t>organisation</a:t>
            </a:r>
            <a:endParaRPr lang="fr-FR" sz="800" dirty="0">
              <a:latin typeface="Gill Sans Light"/>
              <a:cs typeface="Gill Sans Light"/>
            </a:endParaRPr>
          </a:p>
          <a:p>
            <a:pPr algn="just" defTabSz="1019175"/>
            <a:endParaRPr lang="fr-FR" sz="900" dirty="0">
              <a:latin typeface="Gill Sans Light"/>
              <a:cs typeface="Gill Sans Light"/>
            </a:endParaRPr>
          </a:p>
          <a:p>
            <a:pPr algn="just" defTabSz="1019175"/>
            <a:r>
              <a:rPr lang="fr-FR" sz="800" b="1" dirty="0">
                <a:latin typeface="Gill Sans"/>
                <a:cs typeface="Gill Sans"/>
              </a:rPr>
              <a:t>Technico-commercial </a:t>
            </a:r>
            <a:r>
              <a:rPr lang="fr-FR" sz="800" dirty="0">
                <a:latin typeface="Gill Sans Light"/>
                <a:cs typeface="Gill Sans Light"/>
              </a:rPr>
              <a:t>– Groupe A2C - Cluses -  [1992-1994] </a:t>
            </a:r>
            <a:br>
              <a:rPr lang="fr-FR" sz="800" dirty="0">
                <a:latin typeface="Gill Sans Light"/>
                <a:cs typeface="Gill Sans Light"/>
              </a:rPr>
            </a:br>
            <a:r>
              <a:rPr lang="fr-FR" sz="800" dirty="0">
                <a:latin typeface="Gill Sans Light"/>
                <a:cs typeface="Gill Sans Light"/>
              </a:rPr>
              <a:t>Découpage Emboutissage. Développement et gestion commerciale et veille concurrentielle. Amélioration du service clients dans le cadre de la démarche qualité ISO 9000.</a:t>
            </a:r>
          </a:p>
        </p:txBody>
      </p:sp>
      <p:sp>
        <p:nvSpPr>
          <p:cNvPr id="23" name="Text Box 23"/>
          <p:cNvSpPr txBox="1">
            <a:spLocks noChangeArrowheads="1"/>
          </p:cNvSpPr>
          <p:nvPr/>
        </p:nvSpPr>
        <p:spPr bwMode="auto">
          <a:xfrm>
            <a:off x="144066" y="8249133"/>
            <a:ext cx="3816424" cy="410773"/>
          </a:xfrm>
          <a:prstGeom prst="rect">
            <a:avLst/>
          </a:prstGeom>
          <a:solidFill>
            <a:srgbClr val="20273C"/>
          </a:solidFill>
          <a:ln>
            <a:noFill/>
          </a:ln>
        </p:spPr>
        <p:txBody>
          <a:bodyPr wrap="square" lIns="101998" tIns="51000" rIns="101998" bIns="51000">
            <a:spAutoFit/>
          </a:bodyPr>
          <a:lstStyle>
            <a:lvl1pPr defTabSz="1019175" eaLnBrk="0" hangingPunct="0">
              <a:defRPr sz="2400">
                <a:solidFill>
                  <a:schemeClr val="tx1"/>
                </a:solidFill>
                <a:latin typeface="Arial" charset="0"/>
                <a:ea typeface="ＭＳ Ｐゴシック" charset="0"/>
                <a:cs typeface="ＭＳ Ｐゴシック" charset="0"/>
              </a:defRPr>
            </a:lvl1pPr>
            <a:lvl2pPr marL="742950" indent="-285750" defTabSz="1019175" eaLnBrk="0" hangingPunct="0">
              <a:defRPr sz="2400">
                <a:solidFill>
                  <a:schemeClr val="tx1"/>
                </a:solidFill>
                <a:latin typeface="Arial" charset="0"/>
                <a:ea typeface="ＭＳ Ｐゴシック" charset="0"/>
              </a:defRPr>
            </a:lvl2pPr>
            <a:lvl3pPr marL="1143000" indent="-228600" defTabSz="1019175" eaLnBrk="0" hangingPunct="0">
              <a:defRPr sz="2400">
                <a:solidFill>
                  <a:schemeClr val="tx1"/>
                </a:solidFill>
                <a:latin typeface="Arial" charset="0"/>
                <a:ea typeface="ＭＳ Ｐゴシック" charset="0"/>
              </a:defRPr>
            </a:lvl3pPr>
            <a:lvl4pPr marL="1600200" indent="-228600" defTabSz="1019175" eaLnBrk="0" hangingPunct="0">
              <a:defRPr sz="2400">
                <a:solidFill>
                  <a:schemeClr val="tx1"/>
                </a:solidFill>
                <a:latin typeface="Arial" charset="0"/>
                <a:ea typeface="ＭＳ Ｐゴシック" charset="0"/>
              </a:defRPr>
            </a:lvl4pPr>
            <a:lvl5pPr marL="2057400" indent="-228600" defTabSz="1019175" eaLnBrk="0" hangingPunct="0">
              <a:defRPr sz="2400">
                <a:solidFill>
                  <a:schemeClr val="tx1"/>
                </a:solidFill>
                <a:latin typeface="Arial" charset="0"/>
                <a:ea typeface="ＭＳ Ｐゴシック" charset="0"/>
              </a:defRPr>
            </a:lvl5pPr>
            <a:lvl6pPr marL="2514600" indent="-228600" defTabSz="101917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101917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101917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101917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fr-FR" dirty="0">
                <a:solidFill>
                  <a:schemeClr val="bg1"/>
                </a:solidFill>
                <a:latin typeface="Gill Sans Light"/>
                <a:cs typeface="Gill Sans Light"/>
              </a:rPr>
              <a:t>Parcours </a:t>
            </a:r>
            <a:r>
              <a:rPr lang="fr-FR" b="1" dirty="0">
                <a:solidFill>
                  <a:schemeClr val="bg1"/>
                </a:solidFill>
                <a:latin typeface="Gill Sans"/>
                <a:cs typeface="Gill Sans"/>
              </a:rPr>
              <a:t>Extra</a:t>
            </a:r>
            <a:r>
              <a:rPr lang="fr-FR" dirty="0">
                <a:solidFill>
                  <a:schemeClr val="bg1"/>
                </a:solidFill>
                <a:latin typeface="Gill Sans Light"/>
                <a:cs typeface="Gill Sans Light"/>
              </a:rPr>
              <a:t>professionnel</a:t>
            </a:r>
          </a:p>
        </p:txBody>
      </p:sp>
      <p:sp>
        <p:nvSpPr>
          <p:cNvPr id="24" name="Rectangle 11"/>
          <p:cNvSpPr>
            <a:spLocks noChangeArrowheads="1"/>
          </p:cNvSpPr>
          <p:nvPr/>
        </p:nvSpPr>
        <p:spPr bwMode="auto">
          <a:xfrm>
            <a:off x="4608562" y="9254957"/>
            <a:ext cx="2592338" cy="3492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1998" tIns="51000" rIns="101998" bIns="51000">
            <a:spAutoFit/>
          </a:bodyPr>
          <a:lstStyle/>
          <a:p>
            <a:pPr indent="-74613" algn="just" defTabSz="1019175"/>
            <a:r>
              <a:rPr lang="fr-FR" sz="800" b="1" dirty="0">
                <a:latin typeface="Gill Sans Light"/>
                <a:cs typeface="Gill Sans Light"/>
              </a:rPr>
              <a:t>Loisirs </a:t>
            </a:r>
            <a:r>
              <a:rPr lang="fr-FR" sz="800" dirty="0">
                <a:latin typeface="Gill Sans Light"/>
                <a:cs typeface="Gill Sans Light"/>
              </a:rPr>
              <a:t>: </a:t>
            </a:r>
            <a:r>
              <a:rPr lang="fr-FR" sz="800" dirty="0" err="1">
                <a:latin typeface="Gill Sans Light"/>
                <a:cs typeface="Gill Sans Light"/>
              </a:rPr>
              <a:t>Trail</a:t>
            </a:r>
            <a:r>
              <a:rPr lang="fr-FR" sz="800" dirty="0">
                <a:latin typeface="Gill Sans Light"/>
                <a:cs typeface="Gill Sans Light"/>
              </a:rPr>
              <a:t>, Ski, VTT, Randonnée été/hiver, Natation, Voyages, Moto, Écriture.</a:t>
            </a:r>
          </a:p>
        </p:txBody>
      </p:sp>
      <p:sp>
        <p:nvSpPr>
          <p:cNvPr id="25" name="Rectangle 24"/>
          <p:cNvSpPr/>
          <p:nvPr/>
        </p:nvSpPr>
        <p:spPr bwMode="auto">
          <a:xfrm>
            <a:off x="144066" y="8730754"/>
            <a:ext cx="4248472" cy="936103"/>
          </a:xfrm>
          <a:prstGeom prst="rect">
            <a:avLst/>
          </a:prstGeom>
          <a:no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7800" marR="0" algn="l" defTabSz="936625" rtl="0" eaLnBrk="1" fontAlgn="base" latinLnBrk="0" hangingPunct="1">
              <a:lnSpc>
                <a:spcPct val="100000"/>
              </a:lnSpc>
              <a:spcBef>
                <a:spcPct val="0"/>
              </a:spcBef>
              <a:spcAft>
                <a:spcPct val="0"/>
              </a:spcAft>
              <a:buClrTx/>
              <a:buSzTx/>
              <a:buFontTx/>
              <a:buNone/>
              <a:tabLst>
                <a:tab pos="93663" algn="l"/>
              </a:tabLst>
            </a:pPr>
            <a:endParaRPr kumimoji="0" lang="fr-FR" sz="1600" u="none" strike="noStrike" cap="none" normalizeH="0" baseline="0" dirty="0">
              <a:ln>
                <a:noFill/>
              </a:ln>
              <a:solidFill>
                <a:schemeClr val="bg1"/>
              </a:solidFill>
              <a:effectLst/>
              <a:latin typeface="Gill Sans Light"/>
              <a:cs typeface="Gill Sans Light"/>
            </a:endParaRPr>
          </a:p>
        </p:txBody>
      </p:sp>
    </p:spTree>
    <p:extLst>
      <p:ext uri="{BB962C8B-B14F-4D97-AF65-F5344CB8AC3E}">
        <p14:creationId xmlns:p14="http://schemas.microsoft.com/office/powerpoint/2010/main" xmlns="" val="1833871517"/>
      </p:ext>
    </p:extLst>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6625" rtl="0" eaLnBrk="1" fontAlgn="base" latinLnBrk="0" hangingPunct="1">
          <a:lnSpc>
            <a:spcPct val="100000"/>
          </a:lnSpc>
          <a:spcBef>
            <a:spcPct val="0"/>
          </a:spcBef>
          <a:spcAft>
            <a:spcPct val="0"/>
          </a:spcAft>
          <a:buClrTx/>
          <a:buSzTx/>
          <a:buFontTx/>
          <a:buNone/>
          <a:tabLst/>
          <a:defRPr kumimoji="0" lang="fr-FR"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36625" rtl="0" eaLnBrk="1" fontAlgn="base" latinLnBrk="0" hangingPunct="1">
          <a:lnSpc>
            <a:spcPct val="100000"/>
          </a:lnSpc>
          <a:spcBef>
            <a:spcPct val="0"/>
          </a:spcBef>
          <a:spcAft>
            <a:spcPct val="0"/>
          </a:spcAft>
          <a:buClrTx/>
          <a:buSzTx/>
          <a:buFontTx/>
          <a:buNone/>
          <a:tabLst/>
          <a:defRPr kumimoji="0" lang="fr-FR" sz="1800" b="0" i="0" u="none" strike="noStrike" cap="none" normalizeH="0" baseline="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12496</TotalTime>
  <Words>908</Words>
  <Application>Microsoft Office PowerPoint</Application>
  <PresentationFormat>Personnalisé</PresentationFormat>
  <Paragraphs>80</Paragraphs>
  <Slides>2</Slides>
  <Notes>0</Notes>
  <HiddenSlides>0</HiddenSlides>
  <MMClips>0</MMClips>
  <ScaleCrop>false</ScaleCrop>
  <HeadingPairs>
    <vt:vector size="4" baseType="variant">
      <vt:variant>
        <vt:lpstr>Thème</vt:lpstr>
      </vt:variant>
      <vt:variant>
        <vt:i4>1</vt:i4>
      </vt:variant>
      <vt:variant>
        <vt:lpstr>Titres des diapositives</vt:lpstr>
      </vt:variant>
      <vt:variant>
        <vt:i4>2</vt:i4>
      </vt:variant>
    </vt:vector>
  </HeadingPairs>
  <TitlesOfParts>
    <vt:vector size="3" baseType="lpstr">
      <vt:lpstr>Modèle par défaut</vt:lpstr>
      <vt:lpstr>Diapositive 1</vt:lpstr>
      <vt:lpstr>Diapositive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FD</dc:creator>
  <cp:lastModifiedBy>Delly</cp:lastModifiedBy>
  <cp:revision>169</cp:revision>
  <cp:lastPrinted>2014-12-07T17:35:13Z</cp:lastPrinted>
  <dcterms:created xsi:type="dcterms:W3CDTF">2004-11-02T18:30:09Z</dcterms:created>
  <dcterms:modified xsi:type="dcterms:W3CDTF">2019-06-23T20:46:24Z</dcterms:modified>
</cp:coreProperties>
</file>